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5" r:id="rId3"/>
    <p:sldId id="257" r:id="rId4"/>
    <p:sldId id="258" r:id="rId5"/>
    <p:sldId id="259" r:id="rId6"/>
    <p:sldId id="260" r:id="rId7"/>
    <p:sldId id="261" r:id="rId8"/>
    <p:sldId id="262" r:id="rId9"/>
    <p:sldId id="263" r:id="rId10"/>
    <p:sldId id="264"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478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7174971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40114920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5" name="Text 1"/>
          <p:cNvSpPr/>
          <p:nvPr/>
        </p:nvSpPr>
        <p:spPr>
          <a:xfrm>
            <a:off x="931901" y="783108"/>
            <a:ext cx="7477601" cy="1666399"/>
          </a:xfrm>
          <a:prstGeom prst="rect">
            <a:avLst/>
          </a:prstGeom>
          <a:noFill/>
          <a:ln/>
        </p:spPr>
        <p:txBody>
          <a:bodyPr wrap="square" rtlCol="0" anchor="t"/>
          <a:lstStyle/>
          <a:p>
            <a:pPr marL="0" indent="0">
              <a:lnSpc>
                <a:spcPts val="6561"/>
              </a:lnSpc>
              <a:buNone/>
            </a:pPr>
            <a:endParaRPr lang="en-US" sz="5249" dirty="0"/>
          </a:p>
        </p:txBody>
      </p:sp>
      <p:sp>
        <p:nvSpPr>
          <p:cNvPr id="6" name="Text 2"/>
          <p:cNvSpPr/>
          <p:nvPr/>
        </p:nvSpPr>
        <p:spPr>
          <a:xfrm>
            <a:off x="833199" y="3128948"/>
            <a:ext cx="7477601" cy="1907570"/>
          </a:xfrm>
          <a:prstGeom prst="rect">
            <a:avLst/>
          </a:prstGeom>
          <a:noFill/>
          <a:ln/>
        </p:spPr>
        <p:txBody>
          <a:bodyPr wrap="square" rtlCol="0" anchor="t"/>
          <a:lstStyle/>
          <a:p>
            <a:pPr marL="0" indent="0">
              <a:lnSpc>
                <a:spcPts val="2799"/>
              </a:lnSpc>
              <a:buNone/>
            </a:pPr>
            <a:endParaRPr lang="en-US" sz="2400" dirty="0"/>
          </a:p>
        </p:txBody>
      </p:sp>
      <p:sp>
        <p:nvSpPr>
          <p:cNvPr id="8" name="Text 4"/>
          <p:cNvSpPr/>
          <p:nvPr/>
        </p:nvSpPr>
        <p:spPr>
          <a:xfrm>
            <a:off x="919401" y="5767507"/>
            <a:ext cx="182880" cy="365760"/>
          </a:xfrm>
          <a:prstGeom prst="rect">
            <a:avLst/>
          </a:prstGeom>
          <a:noFill/>
          <a:ln/>
        </p:spPr>
        <p:txBody>
          <a:bodyPr wrap="none" rtlCol="0" anchor="t"/>
          <a:lstStyle/>
          <a:p>
            <a:pPr marL="0" indent="0" algn="ctr">
              <a:lnSpc>
                <a:spcPts val="2880"/>
              </a:lnSpc>
              <a:buNone/>
            </a:pPr>
            <a:endParaRPr lang="en-US" sz="1152" dirty="0"/>
          </a:p>
        </p:txBody>
      </p:sp>
      <p:sp>
        <p:nvSpPr>
          <p:cNvPr id="9" name="Text 5"/>
          <p:cNvSpPr/>
          <p:nvPr/>
        </p:nvSpPr>
        <p:spPr>
          <a:xfrm>
            <a:off x="1299686" y="5755958"/>
            <a:ext cx="2217420" cy="388858"/>
          </a:xfrm>
          <a:prstGeom prst="rect">
            <a:avLst/>
          </a:prstGeom>
          <a:noFill/>
          <a:ln/>
        </p:spPr>
        <p:txBody>
          <a:bodyPr wrap="none" rtlCol="0" anchor="t"/>
          <a:lstStyle/>
          <a:p>
            <a:pPr marL="0" indent="0" algn="l">
              <a:lnSpc>
                <a:spcPts val="3062"/>
              </a:lnSpc>
              <a:buNone/>
            </a:pPr>
            <a:endParaRPr lang="en-US" sz="2187" dirty="0"/>
          </a:p>
        </p:txBody>
      </p:sp>
      <p:pic>
        <p:nvPicPr>
          <p:cNvPr id="10" name="Picture 9">
            <a:extLst>
              <a:ext uri="{FF2B5EF4-FFF2-40B4-BE49-F238E27FC236}">
                <a16:creationId xmlns:a16="http://schemas.microsoft.com/office/drawing/2014/main" id="{19A8EFC3-41A4-A2C7-0E60-0EFA988C769B}"/>
              </a:ext>
            </a:extLst>
          </p:cNvPr>
          <p:cNvPicPr>
            <a:picLocks noChangeAspect="1"/>
          </p:cNvPicPr>
          <p:nvPr/>
        </p:nvPicPr>
        <p:blipFill>
          <a:blip r:embed="rId4"/>
          <a:stretch>
            <a:fillRect/>
          </a:stretch>
        </p:blipFill>
        <p:spPr>
          <a:xfrm>
            <a:off x="8606907" y="0"/>
            <a:ext cx="5896185" cy="8229600"/>
          </a:xfrm>
          <a:prstGeom prst="rect">
            <a:avLst/>
          </a:prstGeom>
        </p:spPr>
      </p:pic>
      <p:sp>
        <p:nvSpPr>
          <p:cNvPr id="11" name="TextBox 10">
            <a:extLst>
              <a:ext uri="{FF2B5EF4-FFF2-40B4-BE49-F238E27FC236}">
                <a16:creationId xmlns:a16="http://schemas.microsoft.com/office/drawing/2014/main" id="{7E7F5E93-EF71-25F8-1E03-936EFFF0D103}"/>
              </a:ext>
            </a:extLst>
          </p:cNvPr>
          <p:cNvSpPr txBox="1"/>
          <p:nvPr/>
        </p:nvSpPr>
        <p:spPr>
          <a:xfrm>
            <a:off x="734496" y="793866"/>
            <a:ext cx="7261219" cy="1754326"/>
          </a:xfrm>
          <a:prstGeom prst="rect">
            <a:avLst/>
          </a:prstGeom>
          <a:noFill/>
        </p:spPr>
        <p:txBody>
          <a:bodyPr wrap="none" rtlCol="0">
            <a:spAutoFit/>
          </a:bodyPr>
          <a:lstStyle/>
          <a:p>
            <a:r>
              <a:rPr lang="en-US" sz="5400" b="1" dirty="0">
                <a:solidFill>
                  <a:srgbClr val="000000"/>
                </a:solidFill>
                <a:latin typeface="p22-mackinac-pro" pitchFamily="34" charset="0"/>
                <a:ea typeface="p22-mackinac-pro" pitchFamily="34" charset="-122"/>
                <a:cs typeface="p22-mackinac-pro" pitchFamily="34" charset="-120"/>
              </a:rPr>
              <a:t>Urban Traffic Congestion</a:t>
            </a:r>
            <a:endParaRPr lang="en-US" sz="5400" dirty="0"/>
          </a:p>
          <a:p>
            <a:endParaRPr lang="en-US" sz="5400" dirty="0"/>
          </a:p>
        </p:txBody>
      </p:sp>
      <p:sp>
        <p:nvSpPr>
          <p:cNvPr id="15" name="TextBox 14">
            <a:extLst>
              <a:ext uri="{FF2B5EF4-FFF2-40B4-BE49-F238E27FC236}">
                <a16:creationId xmlns:a16="http://schemas.microsoft.com/office/drawing/2014/main" id="{A8574F7D-4B46-978C-7D1C-18935AEA2B4F}"/>
              </a:ext>
            </a:extLst>
          </p:cNvPr>
          <p:cNvSpPr txBox="1"/>
          <p:nvPr/>
        </p:nvSpPr>
        <p:spPr>
          <a:xfrm>
            <a:off x="225911" y="6481627"/>
            <a:ext cx="4709855" cy="821572"/>
          </a:xfrm>
          <a:prstGeom prst="rect">
            <a:avLst/>
          </a:prstGeom>
          <a:noFill/>
        </p:spPr>
        <p:txBody>
          <a:bodyPr wrap="square" rtlCol="0">
            <a:spAutoFit/>
          </a:bodyPr>
          <a:lstStyle/>
          <a:p>
            <a:r>
              <a:rPr lang="en-US" sz="2800" dirty="0"/>
              <a:t>SUBMITTED TO:</a:t>
            </a:r>
          </a:p>
          <a:p>
            <a:r>
              <a:rPr lang="en-US" sz="1800" b="1" dirty="0">
                <a:effectLst/>
                <a:latin typeface="Times New Roman" panose="02020603050405020304" pitchFamily="18" charset="0"/>
                <a:ea typeface="Times New Roman" panose="02020603050405020304" pitchFamily="18" charset="0"/>
              </a:rPr>
              <a:t>Dr. NITIN ARVIND SHELKE </a:t>
            </a:r>
            <a:endParaRPr lang="en-US" sz="1800" dirty="0">
              <a:effectLst/>
              <a:latin typeface="Calibri" panose="020F0502020204030204" pitchFamily="34" charset="0"/>
              <a:ea typeface="Calibri" panose="020F0502020204030204" pitchFamily="34" charset="0"/>
            </a:endParaRPr>
          </a:p>
        </p:txBody>
      </p:sp>
      <p:sp>
        <p:nvSpPr>
          <p:cNvPr id="16" name="TextBox 15">
            <a:extLst>
              <a:ext uri="{FF2B5EF4-FFF2-40B4-BE49-F238E27FC236}">
                <a16:creationId xmlns:a16="http://schemas.microsoft.com/office/drawing/2014/main" id="{A0003B89-07CC-6E5D-AF01-61ABA35D6D50}"/>
              </a:ext>
            </a:extLst>
          </p:cNvPr>
          <p:cNvSpPr txBox="1"/>
          <p:nvPr/>
        </p:nvSpPr>
        <p:spPr>
          <a:xfrm>
            <a:off x="3513928" y="6202536"/>
            <a:ext cx="4944926" cy="1323439"/>
          </a:xfrm>
          <a:prstGeom prst="rect">
            <a:avLst/>
          </a:prstGeom>
          <a:noFill/>
        </p:spPr>
        <p:txBody>
          <a:bodyPr wrap="square" rtlCol="0">
            <a:spAutoFit/>
          </a:bodyPr>
          <a:lstStyle/>
          <a:p>
            <a:r>
              <a:rPr lang="en-US" sz="2000" dirty="0"/>
              <a:t>SUBMITTED BY:</a:t>
            </a:r>
          </a:p>
          <a:p>
            <a:r>
              <a:rPr lang="en-US" sz="2000" dirty="0">
                <a:effectLst/>
                <a:latin typeface="Calibri" panose="020F0502020204030204" pitchFamily="34" charset="0"/>
                <a:ea typeface="Calibri" panose="020F0502020204030204" pitchFamily="34" charset="0"/>
                <a:cs typeface="Times New Roman" panose="02020603050405020304" pitchFamily="18" charset="0"/>
              </a:rPr>
              <a:t>ADARSH KUMAR MAURYA   E23MCAG0123</a:t>
            </a:r>
          </a:p>
          <a:p>
            <a:r>
              <a:rPr lang="en-US" sz="2000" dirty="0">
                <a:effectLst/>
                <a:latin typeface="Calibri" panose="020F0502020204030204" pitchFamily="34" charset="0"/>
                <a:ea typeface="Calibri" panose="020F0502020204030204" pitchFamily="34" charset="0"/>
                <a:cs typeface="Times New Roman" panose="02020603050405020304" pitchFamily="18" charset="0"/>
              </a:rPr>
              <a:t>YASH AGRAWAL                    E23MCAG0028</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effectLst/>
                <a:latin typeface="Calibri" panose="020F0502020204030204" pitchFamily="34" charset="0"/>
                <a:ea typeface="Calibri" panose="020F0502020204030204" pitchFamily="34" charset="0"/>
                <a:cs typeface="Times New Roman" panose="02020603050405020304" pitchFamily="18" charset="0"/>
              </a:rPr>
              <a:t>SWASTIK SINGH BHADOURIA    E23MCAG0128</a:t>
            </a:r>
            <a:endParaRPr 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4335331" y="3502790"/>
            <a:ext cx="7417979" cy="3218638"/>
          </a:xfrm>
          <a:prstGeom prst="rect">
            <a:avLst/>
          </a:prstGeom>
          <a:noFill/>
          <a:ln/>
        </p:spPr>
        <p:txBody>
          <a:bodyPr wrap="none" rtlCol="0" anchor="t"/>
          <a:lstStyle/>
          <a:p>
            <a:pPr marL="0" indent="0">
              <a:lnSpc>
                <a:spcPts val="5468"/>
              </a:lnSpc>
              <a:buNone/>
            </a:pPr>
            <a:r>
              <a:rPr lang="en-US" sz="6600" b="1" dirty="0">
                <a:solidFill>
                  <a:srgbClr val="000000"/>
                </a:solidFill>
                <a:latin typeface="p22-mackinac-pro" pitchFamily="34" charset="0"/>
                <a:ea typeface="p22-mackinac-pro" pitchFamily="34" charset="-122"/>
              </a:rPr>
              <a:t>THANK YOU</a:t>
            </a:r>
            <a:endParaRPr lang="en-US" sz="6600" dirty="0"/>
          </a:p>
        </p:txBody>
      </p:sp>
      <p:sp>
        <p:nvSpPr>
          <p:cNvPr id="5" name="Text 2"/>
          <p:cNvSpPr/>
          <p:nvPr/>
        </p:nvSpPr>
        <p:spPr>
          <a:xfrm>
            <a:off x="1876628" y="2714710"/>
            <a:ext cx="10554414" cy="4256246"/>
          </a:xfrm>
          <a:prstGeom prst="rect">
            <a:avLst/>
          </a:prstGeom>
          <a:noFill/>
          <a:ln/>
        </p:spPr>
        <p:txBody>
          <a:bodyPr wrap="square" rtlCol="0" anchor="t"/>
          <a:lstStyle/>
          <a:p>
            <a:pPr marL="0" indent="0">
              <a:lnSpc>
                <a:spcPts val="2799"/>
              </a:lnSpc>
              <a:buNone/>
            </a:pPr>
            <a:endParaRPr lang="en-US" sz="2000" dirty="0"/>
          </a:p>
        </p:txBody>
      </p:sp>
    </p:spTree>
    <p:extLst>
      <p:ext uri="{BB962C8B-B14F-4D97-AF65-F5344CB8AC3E}">
        <p14:creationId xmlns:p14="http://schemas.microsoft.com/office/powerpoint/2010/main" val="2548940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8508205" y="0"/>
            <a:ext cx="5486400" cy="8229600"/>
          </a:xfrm>
          <a:prstGeom prst="rect">
            <a:avLst/>
          </a:prstGeom>
        </p:spPr>
      </p:pic>
      <p:sp>
        <p:nvSpPr>
          <p:cNvPr id="5" name="Text 1"/>
          <p:cNvSpPr/>
          <p:nvPr/>
        </p:nvSpPr>
        <p:spPr>
          <a:xfrm>
            <a:off x="931901" y="783108"/>
            <a:ext cx="7477601" cy="1666399"/>
          </a:xfrm>
          <a:prstGeom prst="rect">
            <a:avLst/>
          </a:prstGeom>
          <a:noFill/>
          <a:ln/>
        </p:spPr>
        <p:txBody>
          <a:bodyPr wrap="square" rtlCol="0" anchor="t"/>
          <a:lstStyle/>
          <a:p>
            <a:pPr marL="0" indent="0">
              <a:lnSpc>
                <a:spcPts val="6561"/>
              </a:lnSpc>
              <a:buNone/>
            </a:pPr>
            <a:r>
              <a:rPr lang="en-US" sz="5249" b="1" dirty="0">
                <a:solidFill>
                  <a:srgbClr val="000000"/>
                </a:solidFill>
                <a:latin typeface="p22-mackinac-pro" pitchFamily="34" charset="0"/>
                <a:ea typeface="p22-mackinac-pro" pitchFamily="34" charset="-122"/>
                <a:cs typeface="p22-mackinac-pro" pitchFamily="34" charset="-120"/>
              </a:rPr>
              <a:t>Urban Traffic Congestion</a:t>
            </a:r>
            <a:endParaRPr lang="en-US" sz="5249" dirty="0"/>
          </a:p>
        </p:txBody>
      </p:sp>
      <p:sp>
        <p:nvSpPr>
          <p:cNvPr id="6" name="Text 2"/>
          <p:cNvSpPr/>
          <p:nvPr/>
        </p:nvSpPr>
        <p:spPr>
          <a:xfrm>
            <a:off x="833199" y="3128948"/>
            <a:ext cx="7477601" cy="1907570"/>
          </a:xfrm>
          <a:prstGeom prst="rect">
            <a:avLst/>
          </a:prstGeom>
          <a:noFill/>
          <a:ln/>
        </p:spPr>
        <p:txBody>
          <a:bodyPr wrap="square" rtlCol="0" anchor="t"/>
          <a:lstStyle/>
          <a:p>
            <a:pPr marL="0" indent="0">
              <a:lnSpc>
                <a:spcPts val="2799"/>
              </a:lnSpc>
              <a:buNone/>
            </a:pPr>
            <a:r>
              <a:rPr lang="en-US" sz="2400" dirty="0">
                <a:solidFill>
                  <a:srgbClr val="272525"/>
                </a:solidFill>
                <a:latin typeface="Eudoxus Sans" pitchFamily="34" charset="0"/>
                <a:ea typeface="Eudoxus Sans" pitchFamily="34" charset="-122"/>
                <a:cs typeface="Eudoxus Sans" pitchFamily="34" charset="-120"/>
              </a:rPr>
              <a:t>Urban traffic congestion is a major issue in cities around the world, causing frustration for drivers, increasing air pollution, and wasting time and resources. In this presentation, we'll explore the causes, effects, and solutions for this problem.</a:t>
            </a:r>
            <a:endParaRPr lang="en-US" sz="2400" dirty="0"/>
          </a:p>
        </p:txBody>
      </p:sp>
      <p:sp>
        <p:nvSpPr>
          <p:cNvPr id="8" name="Text 4"/>
          <p:cNvSpPr/>
          <p:nvPr/>
        </p:nvSpPr>
        <p:spPr>
          <a:xfrm>
            <a:off x="919401" y="5767507"/>
            <a:ext cx="182880" cy="365760"/>
          </a:xfrm>
          <a:prstGeom prst="rect">
            <a:avLst/>
          </a:prstGeom>
          <a:noFill/>
          <a:ln/>
        </p:spPr>
        <p:txBody>
          <a:bodyPr wrap="none" rtlCol="0" anchor="t"/>
          <a:lstStyle/>
          <a:p>
            <a:pPr marL="0" indent="0" algn="ctr">
              <a:lnSpc>
                <a:spcPts val="2880"/>
              </a:lnSpc>
              <a:buNone/>
            </a:pPr>
            <a:endParaRPr lang="en-US" sz="1152" dirty="0"/>
          </a:p>
        </p:txBody>
      </p:sp>
      <p:sp>
        <p:nvSpPr>
          <p:cNvPr id="9" name="Text 5"/>
          <p:cNvSpPr/>
          <p:nvPr/>
        </p:nvSpPr>
        <p:spPr>
          <a:xfrm>
            <a:off x="1299686" y="5755958"/>
            <a:ext cx="2217420" cy="388858"/>
          </a:xfrm>
          <a:prstGeom prst="rect">
            <a:avLst/>
          </a:prstGeom>
          <a:noFill/>
          <a:ln/>
        </p:spPr>
        <p:txBody>
          <a:bodyPr wrap="none" rtlCol="0" anchor="t"/>
          <a:lstStyle/>
          <a:p>
            <a:pPr marL="0" indent="0" algn="l">
              <a:lnSpc>
                <a:spcPts val="3062"/>
              </a:lnSpc>
              <a:buNone/>
            </a:pPr>
            <a:endParaRPr lang="en-US" sz="2187" dirty="0"/>
          </a:p>
        </p:txBody>
      </p:sp>
    </p:spTree>
    <p:extLst>
      <p:ext uri="{BB962C8B-B14F-4D97-AF65-F5344CB8AC3E}">
        <p14:creationId xmlns:p14="http://schemas.microsoft.com/office/powerpoint/2010/main" val="2558298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097">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44127" y="902970"/>
            <a:ext cx="8968740" cy="655558"/>
          </a:xfrm>
          <a:prstGeom prst="rect">
            <a:avLst/>
          </a:prstGeom>
          <a:noFill/>
          <a:ln/>
        </p:spPr>
        <p:txBody>
          <a:bodyPr wrap="none" rtlCol="0" anchor="t"/>
          <a:lstStyle/>
          <a:p>
            <a:pPr marL="0" indent="0">
              <a:lnSpc>
                <a:spcPts val="5162"/>
              </a:lnSpc>
              <a:buNone/>
            </a:pPr>
            <a:r>
              <a:rPr lang="en-US" sz="4129" b="1" dirty="0">
                <a:solidFill>
                  <a:srgbClr val="000000"/>
                </a:solidFill>
                <a:latin typeface="p22-mackinac-pro" pitchFamily="34" charset="0"/>
                <a:ea typeface="p22-mackinac-pro" pitchFamily="34" charset="-122"/>
                <a:cs typeface="p22-mackinac-pro" pitchFamily="34" charset="-120"/>
              </a:rPr>
              <a:t>Causes of Urban Traffic Congestion</a:t>
            </a:r>
            <a:endParaRPr lang="en-US" sz="4129" dirty="0"/>
          </a:p>
        </p:txBody>
      </p:sp>
      <p:sp>
        <p:nvSpPr>
          <p:cNvPr id="6" name="Shape 2"/>
          <p:cNvSpPr/>
          <p:nvPr/>
        </p:nvSpPr>
        <p:spPr>
          <a:xfrm>
            <a:off x="4737735" y="1873091"/>
            <a:ext cx="41910" cy="5453539"/>
          </a:xfrm>
          <a:prstGeom prst="rect">
            <a:avLst/>
          </a:prstGeom>
          <a:solidFill>
            <a:srgbClr val="99DDFF"/>
          </a:solidFill>
          <a:ln/>
        </p:spPr>
      </p:sp>
      <p:sp>
        <p:nvSpPr>
          <p:cNvPr id="7" name="Shape 3"/>
          <p:cNvSpPr/>
          <p:nvPr/>
        </p:nvSpPr>
        <p:spPr>
          <a:xfrm>
            <a:off x="4994672" y="2251948"/>
            <a:ext cx="734139" cy="41910"/>
          </a:xfrm>
          <a:prstGeom prst="rect">
            <a:avLst/>
          </a:prstGeom>
          <a:solidFill>
            <a:srgbClr val="99DDFF"/>
          </a:solidFill>
          <a:ln/>
        </p:spPr>
      </p:sp>
      <p:sp>
        <p:nvSpPr>
          <p:cNvPr id="8" name="Shape 4"/>
          <p:cNvSpPr/>
          <p:nvPr/>
        </p:nvSpPr>
        <p:spPr>
          <a:xfrm>
            <a:off x="4522708" y="2036921"/>
            <a:ext cx="471964" cy="471964"/>
          </a:xfrm>
          <a:prstGeom prst="roundRect">
            <a:avLst>
              <a:gd name="adj" fmla="val 20001"/>
            </a:avLst>
          </a:prstGeom>
          <a:solidFill>
            <a:srgbClr val="CCEEFF"/>
          </a:solidFill>
          <a:ln w="13097">
            <a:solidFill>
              <a:srgbClr val="99DDFF"/>
            </a:solidFill>
            <a:prstDash val="solid"/>
          </a:ln>
        </p:spPr>
      </p:sp>
      <p:sp>
        <p:nvSpPr>
          <p:cNvPr id="9" name="Text 5"/>
          <p:cNvSpPr/>
          <p:nvPr/>
        </p:nvSpPr>
        <p:spPr>
          <a:xfrm>
            <a:off x="4693920" y="2076212"/>
            <a:ext cx="129540" cy="393263"/>
          </a:xfrm>
          <a:prstGeom prst="rect">
            <a:avLst/>
          </a:prstGeom>
          <a:noFill/>
          <a:ln/>
        </p:spPr>
        <p:txBody>
          <a:bodyPr wrap="none" rtlCol="0" anchor="t"/>
          <a:lstStyle/>
          <a:p>
            <a:pPr marL="0" indent="0" algn="ctr">
              <a:lnSpc>
                <a:spcPts val="3097"/>
              </a:lnSpc>
              <a:buNone/>
            </a:pPr>
            <a:r>
              <a:rPr lang="en-US" sz="2478" b="1" dirty="0">
                <a:solidFill>
                  <a:srgbClr val="272525"/>
                </a:solidFill>
                <a:latin typeface="p22-mackinac-pro" pitchFamily="34" charset="0"/>
                <a:ea typeface="p22-mackinac-pro" pitchFamily="34" charset="-122"/>
                <a:cs typeface="p22-mackinac-pro" pitchFamily="34" charset="-120"/>
              </a:rPr>
              <a:t>1</a:t>
            </a:r>
            <a:endParaRPr lang="en-US" sz="2478" dirty="0"/>
          </a:p>
        </p:txBody>
      </p:sp>
      <p:sp>
        <p:nvSpPr>
          <p:cNvPr id="10" name="Text 6"/>
          <p:cNvSpPr/>
          <p:nvPr/>
        </p:nvSpPr>
        <p:spPr>
          <a:xfrm>
            <a:off x="5912406" y="2082760"/>
            <a:ext cx="2491740" cy="327660"/>
          </a:xfrm>
          <a:prstGeom prst="rect">
            <a:avLst/>
          </a:prstGeom>
          <a:noFill/>
          <a:ln/>
        </p:spPr>
        <p:txBody>
          <a:bodyPr wrap="none" rtlCol="0" anchor="t"/>
          <a:lstStyle/>
          <a:p>
            <a:pPr marL="0" indent="0" algn="l">
              <a:lnSpc>
                <a:spcPts val="2581"/>
              </a:lnSpc>
              <a:buNone/>
            </a:pPr>
            <a:r>
              <a:rPr lang="en-US" sz="2065" b="1" dirty="0">
                <a:solidFill>
                  <a:srgbClr val="272525"/>
                </a:solidFill>
                <a:latin typeface="p22-mackinac-pro" pitchFamily="34" charset="0"/>
                <a:ea typeface="p22-mackinac-pro" pitchFamily="34" charset="-122"/>
                <a:cs typeface="p22-mackinac-pro" pitchFamily="34" charset="-120"/>
              </a:rPr>
              <a:t>Population Density</a:t>
            </a:r>
            <a:endParaRPr lang="en-US" sz="2065" dirty="0"/>
          </a:p>
        </p:txBody>
      </p:sp>
      <p:sp>
        <p:nvSpPr>
          <p:cNvPr id="11" name="Text 7"/>
          <p:cNvSpPr/>
          <p:nvPr/>
        </p:nvSpPr>
        <p:spPr>
          <a:xfrm>
            <a:off x="5912406" y="2620089"/>
            <a:ext cx="7931468" cy="335637"/>
          </a:xfrm>
          <a:prstGeom prst="rect">
            <a:avLst/>
          </a:prstGeom>
          <a:noFill/>
          <a:ln/>
        </p:spPr>
        <p:txBody>
          <a:bodyPr wrap="none" rtlCol="0" anchor="t"/>
          <a:lstStyle/>
          <a:p>
            <a:pPr marL="0" indent="0" algn="l">
              <a:lnSpc>
                <a:spcPts val="2643"/>
              </a:lnSpc>
              <a:buNone/>
            </a:pPr>
            <a:r>
              <a:rPr lang="en-US" sz="2400" dirty="0">
                <a:solidFill>
                  <a:srgbClr val="272525"/>
                </a:solidFill>
                <a:latin typeface="Eudoxus Sans" pitchFamily="34" charset="0"/>
                <a:ea typeface="Eudoxus Sans" pitchFamily="34" charset="-122"/>
                <a:cs typeface="Eudoxus Sans" pitchFamily="34" charset="-120"/>
              </a:rPr>
              <a:t>As cities grow, there are more people and more cars on the roads.</a:t>
            </a:r>
            <a:endParaRPr lang="en-US" sz="2400" dirty="0"/>
          </a:p>
        </p:txBody>
      </p:sp>
      <p:sp>
        <p:nvSpPr>
          <p:cNvPr id="12" name="Shape 8"/>
          <p:cNvSpPr/>
          <p:nvPr/>
        </p:nvSpPr>
        <p:spPr>
          <a:xfrm>
            <a:off x="4994672" y="4139684"/>
            <a:ext cx="734139" cy="41910"/>
          </a:xfrm>
          <a:prstGeom prst="rect">
            <a:avLst/>
          </a:prstGeom>
          <a:solidFill>
            <a:srgbClr val="99DDFF"/>
          </a:solidFill>
          <a:ln/>
        </p:spPr>
      </p:sp>
      <p:sp>
        <p:nvSpPr>
          <p:cNvPr id="13" name="Shape 9"/>
          <p:cNvSpPr/>
          <p:nvPr/>
        </p:nvSpPr>
        <p:spPr>
          <a:xfrm>
            <a:off x="4522708" y="3924657"/>
            <a:ext cx="471964" cy="471964"/>
          </a:xfrm>
          <a:prstGeom prst="roundRect">
            <a:avLst>
              <a:gd name="adj" fmla="val 20001"/>
            </a:avLst>
          </a:prstGeom>
          <a:solidFill>
            <a:srgbClr val="CCEEFF"/>
          </a:solidFill>
          <a:ln w="13097">
            <a:solidFill>
              <a:srgbClr val="99DDFF"/>
            </a:solidFill>
            <a:prstDash val="solid"/>
          </a:ln>
        </p:spPr>
      </p:sp>
      <p:sp>
        <p:nvSpPr>
          <p:cNvPr id="14" name="Text 10"/>
          <p:cNvSpPr/>
          <p:nvPr/>
        </p:nvSpPr>
        <p:spPr>
          <a:xfrm>
            <a:off x="4667250" y="3963948"/>
            <a:ext cx="182880" cy="393263"/>
          </a:xfrm>
          <a:prstGeom prst="rect">
            <a:avLst/>
          </a:prstGeom>
          <a:noFill/>
          <a:ln/>
        </p:spPr>
        <p:txBody>
          <a:bodyPr wrap="none" rtlCol="0" anchor="t"/>
          <a:lstStyle/>
          <a:p>
            <a:pPr marL="0" indent="0" algn="ctr">
              <a:lnSpc>
                <a:spcPts val="3097"/>
              </a:lnSpc>
              <a:buNone/>
            </a:pPr>
            <a:r>
              <a:rPr lang="en-US" sz="2478" b="1" dirty="0">
                <a:solidFill>
                  <a:srgbClr val="272525"/>
                </a:solidFill>
                <a:latin typeface="p22-mackinac-pro" pitchFamily="34" charset="0"/>
                <a:ea typeface="p22-mackinac-pro" pitchFamily="34" charset="-122"/>
                <a:cs typeface="p22-mackinac-pro" pitchFamily="34" charset="-120"/>
              </a:rPr>
              <a:t>2</a:t>
            </a:r>
            <a:endParaRPr lang="en-US" sz="2478" dirty="0"/>
          </a:p>
        </p:txBody>
      </p:sp>
      <p:sp>
        <p:nvSpPr>
          <p:cNvPr id="15" name="Text 11"/>
          <p:cNvSpPr/>
          <p:nvPr/>
        </p:nvSpPr>
        <p:spPr>
          <a:xfrm>
            <a:off x="5912406" y="3970496"/>
            <a:ext cx="3954780" cy="327660"/>
          </a:xfrm>
          <a:prstGeom prst="rect">
            <a:avLst/>
          </a:prstGeom>
          <a:noFill/>
          <a:ln/>
        </p:spPr>
        <p:txBody>
          <a:bodyPr wrap="none" rtlCol="0" anchor="t"/>
          <a:lstStyle/>
          <a:p>
            <a:pPr marL="0" indent="0" algn="l">
              <a:lnSpc>
                <a:spcPts val="2581"/>
              </a:lnSpc>
              <a:buNone/>
            </a:pPr>
            <a:r>
              <a:rPr lang="en-US" sz="2065" b="1" dirty="0">
                <a:solidFill>
                  <a:srgbClr val="272525"/>
                </a:solidFill>
                <a:latin typeface="p22-mackinac-pro" pitchFamily="34" charset="0"/>
                <a:ea typeface="p22-mackinac-pro" pitchFamily="34" charset="-122"/>
                <a:cs typeface="p22-mackinac-pro" pitchFamily="34" charset="-120"/>
              </a:rPr>
              <a:t>Lack of Efficient Public Transit</a:t>
            </a:r>
            <a:endParaRPr lang="en-US" sz="2065" dirty="0"/>
          </a:p>
        </p:txBody>
      </p:sp>
      <p:sp>
        <p:nvSpPr>
          <p:cNvPr id="16" name="Text 12"/>
          <p:cNvSpPr/>
          <p:nvPr/>
        </p:nvSpPr>
        <p:spPr>
          <a:xfrm>
            <a:off x="5912406" y="4507825"/>
            <a:ext cx="7931468" cy="335637"/>
          </a:xfrm>
          <a:prstGeom prst="rect">
            <a:avLst/>
          </a:prstGeom>
          <a:noFill/>
          <a:ln/>
        </p:spPr>
        <p:txBody>
          <a:bodyPr wrap="none" rtlCol="0" anchor="t"/>
          <a:lstStyle/>
          <a:p>
            <a:pPr marL="0" indent="0" algn="l">
              <a:lnSpc>
                <a:spcPts val="2643"/>
              </a:lnSpc>
              <a:buNone/>
            </a:pPr>
            <a:r>
              <a:rPr lang="en-US" sz="2000" dirty="0">
                <a:solidFill>
                  <a:srgbClr val="272525"/>
                </a:solidFill>
                <a:latin typeface="Eudoxus Sans" pitchFamily="34" charset="0"/>
                <a:ea typeface="Eudoxus Sans" pitchFamily="34" charset="-122"/>
                <a:cs typeface="Eudoxus Sans" pitchFamily="34" charset="-120"/>
              </a:rPr>
              <a:t>If public transit options are scarce or unreliable, more people will opt to drive.</a:t>
            </a:r>
            <a:endParaRPr lang="en-US" sz="2000" dirty="0"/>
          </a:p>
        </p:txBody>
      </p:sp>
      <p:sp>
        <p:nvSpPr>
          <p:cNvPr id="17" name="Shape 13"/>
          <p:cNvSpPr/>
          <p:nvPr/>
        </p:nvSpPr>
        <p:spPr>
          <a:xfrm>
            <a:off x="4994672" y="6027420"/>
            <a:ext cx="734139" cy="41910"/>
          </a:xfrm>
          <a:prstGeom prst="rect">
            <a:avLst/>
          </a:prstGeom>
          <a:solidFill>
            <a:srgbClr val="99DDFF"/>
          </a:solidFill>
          <a:ln/>
        </p:spPr>
      </p:sp>
      <p:sp>
        <p:nvSpPr>
          <p:cNvPr id="18" name="Shape 14"/>
          <p:cNvSpPr/>
          <p:nvPr/>
        </p:nvSpPr>
        <p:spPr>
          <a:xfrm>
            <a:off x="4522708" y="5812393"/>
            <a:ext cx="471964" cy="471964"/>
          </a:xfrm>
          <a:prstGeom prst="roundRect">
            <a:avLst>
              <a:gd name="adj" fmla="val 20001"/>
            </a:avLst>
          </a:prstGeom>
          <a:solidFill>
            <a:srgbClr val="CCEEFF"/>
          </a:solidFill>
          <a:ln w="13097">
            <a:solidFill>
              <a:srgbClr val="99DDFF"/>
            </a:solidFill>
            <a:prstDash val="solid"/>
          </a:ln>
        </p:spPr>
      </p:sp>
      <p:sp>
        <p:nvSpPr>
          <p:cNvPr id="19" name="Text 15"/>
          <p:cNvSpPr/>
          <p:nvPr/>
        </p:nvSpPr>
        <p:spPr>
          <a:xfrm>
            <a:off x="4663440" y="5851684"/>
            <a:ext cx="190500" cy="393263"/>
          </a:xfrm>
          <a:prstGeom prst="rect">
            <a:avLst/>
          </a:prstGeom>
          <a:noFill/>
          <a:ln/>
        </p:spPr>
        <p:txBody>
          <a:bodyPr wrap="none" rtlCol="0" anchor="t"/>
          <a:lstStyle/>
          <a:p>
            <a:pPr marL="0" indent="0" algn="ctr">
              <a:lnSpc>
                <a:spcPts val="3097"/>
              </a:lnSpc>
              <a:buNone/>
            </a:pPr>
            <a:r>
              <a:rPr lang="en-US" sz="2478" b="1" dirty="0">
                <a:solidFill>
                  <a:srgbClr val="272525"/>
                </a:solidFill>
                <a:latin typeface="p22-mackinac-pro" pitchFamily="34" charset="0"/>
                <a:ea typeface="p22-mackinac-pro" pitchFamily="34" charset="-122"/>
                <a:cs typeface="p22-mackinac-pro" pitchFamily="34" charset="-120"/>
              </a:rPr>
              <a:t>3</a:t>
            </a:r>
            <a:endParaRPr lang="en-US" sz="2478" dirty="0"/>
          </a:p>
        </p:txBody>
      </p:sp>
      <p:sp>
        <p:nvSpPr>
          <p:cNvPr id="20" name="Text 16"/>
          <p:cNvSpPr/>
          <p:nvPr/>
        </p:nvSpPr>
        <p:spPr>
          <a:xfrm>
            <a:off x="5912406" y="5858232"/>
            <a:ext cx="3162300" cy="327660"/>
          </a:xfrm>
          <a:prstGeom prst="rect">
            <a:avLst/>
          </a:prstGeom>
          <a:noFill/>
          <a:ln/>
        </p:spPr>
        <p:txBody>
          <a:bodyPr wrap="none" rtlCol="0" anchor="t"/>
          <a:lstStyle/>
          <a:p>
            <a:pPr marL="0" indent="0" algn="l">
              <a:lnSpc>
                <a:spcPts val="2581"/>
              </a:lnSpc>
              <a:buNone/>
            </a:pPr>
            <a:r>
              <a:rPr lang="en-US" sz="2065" b="1" dirty="0">
                <a:solidFill>
                  <a:srgbClr val="272525"/>
                </a:solidFill>
                <a:latin typeface="p22-mackinac-pro" pitchFamily="34" charset="0"/>
                <a:ea typeface="p22-mackinac-pro" pitchFamily="34" charset="-122"/>
                <a:cs typeface="p22-mackinac-pro" pitchFamily="34" charset="-120"/>
              </a:rPr>
              <a:t>Rise of Delivery Services</a:t>
            </a:r>
            <a:endParaRPr lang="en-US" sz="2065" dirty="0"/>
          </a:p>
        </p:txBody>
      </p:sp>
      <p:sp>
        <p:nvSpPr>
          <p:cNvPr id="21" name="Text 17"/>
          <p:cNvSpPr/>
          <p:nvPr/>
        </p:nvSpPr>
        <p:spPr>
          <a:xfrm>
            <a:off x="5912406" y="6395561"/>
            <a:ext cx="7931468" cy="671274"/>
          </a:xfrm>
          <a:prstGeom prst="rect">
            <a:avLst/>
          </a:prstGeom>
          <a:noFill/>
          <a:ln/>
        </p:spPr>
        <p:txBody>
          <a:bodyPr wrap="square" rtlCol="0" anchor="t"/>
          <a:lstStyle/>
          <a:p>
            <a:pPr marL="0" indent="0" algn="l">
              <a:lnSpc>
                <a:spcPts val="2643"/>
              </a:lnSpc>
              <a:buNone/>
            </a:pPr>
            <a:r>
              <a:rPr lang="en-US" sz="2000" dirty="0">
                <a:solidFill>
                  <a:srgbClr val="272525"/>
                </a:solidFill>
                <a:latin typeface="Eudoxus Sans" pitchFamily="34" charset="0"/>
                <a:ea typeface="Eudoxus Sans" pitchFamily="34" charset="-122"/>
                <a:cs typeface="Eudoxus Sans" pitchFamily="34" charset="-120"/>
              </a:rPr>
              <a:t>Increased deliveries and online shopping lead to more delivery trucks and cars on the roads.</a:t>
            </a:r>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1392674"/>
            <a:ext cx="953262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Effects of Urban Traffic Congestion</a:t>
            </a:r>
            <a:endParaRPr lang="en-US" sz="4374" dirty="0"/>
          </a:p>
        </p:txBody>
      </p:sp>
      <p:pic>
        <p:nvPicPr>
          <p:cNvPr id="5" name="Image 1" descr="preencoded.png"/>
          <p:cNvPicPr>
            <a:picLocks noChangeAspect="1"/>
          </p:cNvPicPr>
          <p:nvPr/>
        </p:nvPicPr>
        <p:blipFill>
          <a:blip r:embed="rId4"/>
          <a:stretch>
            <a:fillRect/>
          </a:stretch>
        </p:blipFill>
        <p:spPr>
          <a:xfrm>
            <a:off x="2037993" y="2531388"/>
            <a:ext cx="3295888" cy="2036921"/>
          </a:xfrm>
          <a:prstGeom prst="rect">
            <a:avLst/>
          </a:prstGeom>
        </p:spPr>
      </p:pic>
      <p:sp>
        <p:nvSpPr>
          <p:cNvPr id="6" name="Text 2"/>
          <p:cNvSpPr/>
          <p:nvPr/>
        </p:nvSpPr>
        <p:spPr>
          <a:xfrm>
            <a:off x="2037993" y="4845963"/>
            <a:ext cx="2221944"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Pollution</a:t>
            </a:r>
            <a:endParaRPr lang="en-US" sz="2187" dirty="0"/>
          </a:p>
        </p:txBody>
      </p:sp>
      <p:sp>
        <p:nvSpPr>
          <p:cNvPr id="7" name="Text 3"/>
          <p:cNvSpPr/>
          <p:nvPr/>
        </p:nvSpPr>
        <p:spPr>
          <a:xfrm>
            <a:off x="2037993" y="5415320"/>
            <a:ext cx="3295888" cy="1421606"/>
          </a:xfrm>
          <a:prstGeom prst="rect">
            <a:avLst/>
          </a:prstGeom>
          <a:noFill/>
          <a:ln/>
        </p:spPr>
        <p:txBody>
          <a:bodyPr wrap="square" rtlCol="0" anchor="t"/>
          <a:lstStyle/>
          <a:p>
            <a:pPr marL="0" indent="0" algn="l">
              <a:lnSpc>
                <a:spcPts val="2799"/>
              </a:lnSpc>
              <a:buNone/>
            </a:pPr>
            <a:r>
              <a:rPr lang="en-US" sz="2000" dirty="0">
                <a:solidFill>
                  <a:srgbClr val="272525"/>
                </a:solidFill>
                <a:latin typeface="Eudoxus Sans" pitchFamily="34" charset="0"/>
                <a:ea typeface="Eudoxus Sans" pitchFamily="34" charset="-122"/>
                <a:cs typeface="Eudoxus Sans" pitchFamily="34" charset="-120"/>
              </a:rPr>
              <a:t>Congestion increases air pollution, contributing to respiratory illnesses and other health problems.</a:t>
            </a:r>
            <a:endParaRPr lang="en-US" sz="2000" dirty="0"/>
          </a:p>
        </p:txBody>
      </p:sp>
      <p:pic>
        <p:nvPicPr>
          <p:cNvPr id="8" name="Image 2" descr="preencoded.png"/>
          <p:cNvPicPr>
            <a:picLocks noChangeAspect="1"/>
          </p:cNvPicPr>
          <p:nvPr/>
        </p:nvPicPr>
        <p:blipFill>
          <a:blip r:embed="rId5"/>
          <a:stretch>
            <a:fillRect/>
          </a:stretch>
        </p:blipFill>
        <p:spPr>
          <a:xfrm>
            <a:off x="5667137" y="2531388"/>
            <a:ext cx="3296007" cy="2037040"/>
          </a:xfrm>
          <a:prstGeom prst="rect">
            <a:avLst/>
          </a:prstGeom>
        </p:spPr>
      </p:pic>
      <p:sp>
        <p:nvSpPr>
          <p:cNvPr id="9" name="Text 4"/>
          <p:cNvSpPr/>
          <p:nvPr/>
        </p:nvSpPr>
        <p:spPr>
          <a:xfrm>
            <a:off x="5667137" y="4846082"/>
            <a:ext cx="2232660"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Stress and Delay</a:t>
            </a:r>
            <a:endParaRPr lang="en-US" sz="2187" dirty="0"/>
          </a:p>
        </p:txBody>
      </p:sp>
      <p:sp>
        <p:nvSpPr>
          <p:cNvPr id="10" name="Text 5"/>
          <p:cNvSpPr/>
          <p:nvPr/>
        </p:nvSpPr>
        <p:spPr>
          <a:xfrm>
            <a:off x="5667137" y="5415439"/>
            <a:ext cx="3296007" cy="1066205"/>
          </a:xfrm>
          <a:prstGeom prst="rect">
            <a:avLst/>
          </a:prstGeom>
          <a:noFill/>
          <a:ln/>
        </p:spPr>
        <p:txBody>
          <a:bodyPr wrap="square" rtlCol="0" anchor="t"/>
          <a:lstStyle/>
          <a:p>
            <a:pPr marL="0" indent="0" algn="l">
              <a:lnSpc>
                <a:spcPts val="2799"/>
              </a:lnSpc>
              <a:buNone/>
            </a:pPr>
            <a:r>
              <a:rPr lang="en-US" sz="2000" dirty="0">
                <a:solidFill>
                  <a:srgbClr val="272525"/>
                </a:solidFill>
                <a:latin typeface="Eudoxus Sans" pitchFamily="34" charset="0"/>
                <a:ea typeface="Eudoxus Sans" pitchFamily="34" charset="-122"/>
                <a:cs typeface="Eudoxus Sans" pitchFamily="34" charset="-120"/>
              </a:rPr>
              <a:t>Drivers spend more time in traffic, causing stress, anxiety, and frustration.</a:t>
            </a:r>
            <a:endParaRPr lang="en-US" sz="2000" dirty="0"/>
          </a:p>
        </p:txBody>
      </p:sp>
      <p:pic>
        <p:nvPicPr>
          <p:cNvPr id="11" name="Image 3" descr="preencoded.png"/>
          <p:cNvPicPr>
            <a:picLocks noChangeAspect="1"/>
          </p:cNvPicPr>
          <p:nvPr/>
        </p:nvPicPr>
        <p:blipFill>
          <a:blip r:embed="rId6"/>
          <a:stretch>
            <a:fillRect/>
          </a:stretch>
        </p:blipFill>
        <p:spPr>
          <a:xfrm>
            <a:off x="9296400" y="2531388"/>
            <a:ext cx="3296007" cy="2037040"/>
          </a:xfrm>
          <a:prstGeom prst="rect">
            <a:avLst/>
          </a:prstGeom>
        </p:spPr>
      </p:pic>
      <p:sp>
        <p:nvSpPr>
          <p:cNvPr id="12" name="Text 6"/>
          <p:cNvSpPr/>
          <p:nvPr/>
        </p:nvSpPr>
        <p:spPr>
          <a:xfrm>
            <a:off x="9296400" y="4846082"/>
            <a:ext cx="2644140"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Waste of Resources</a:t>
            </a:r>
            <a:endParaRPr lang="en-US" sz="2187" dirty="0"/>
          </a:p>
        </p:txBody>
      </p:sp>
      <p:sp>
        <p:nvSpPr>
          <p:cNvPr id="13" name="Text 7"/>
          <p:cNvSpPr/>
          <p:nvPr/>
        </p:nvSpPr>
        <p:spPr>
          <a:xfrm>
            <a:off x="9296400" y="5415439"/>
            <a:ext cx="3296007" cy="1066205"/>
          </a:xfrm>
          <a:prstGeom prst="rect">
            <a:avLst/>
          </a:prstGeom>
          <a:noFill/>
          <a:ln/>
        </p:spPr>
        <p:txBody>
          <a:bodyPr wrap="square" rtlCol="0" anchor="t"/>
          <a:lstStyle/>
          <a:p>
            <a:pPr marL="0" indent="0" algn="l">
              <a:lnSpc>
                <a:spcPts val="2799"/>
              </a:lnSpc>
              <a:buNone/>
            </a:pPr>
            <a:r>
              <a:rPr lang="en-US" sz="2000" dirty="0">
                <a:solidFill>
                  <a:srgbClr val="272525"/>
                </a:solidFill>
                <a:latin typeface="Eudoxus Sans" pitchFamily="34" charset="0"/>
                <a:ea typeface="Eudoxus Sans" pitchFamily="34" charset="-122"/>
                <a:cs typeface="Eudoxus Sans" pitchFamily="34" charset="-120"/>
              </a:rPr>
              <a:t>Traffic congestion wastes time and fuel, hurting productivity and the environment.</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1153239"/>
            <a:ext cx="1022604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Solutions to Urban Traffic Congestion</a:t>
            </a:r>
            <a:endParaRPr lang="en-US" sz="4374" dirty="0"/>
          </a:p>
        </p:txBody>
      </p:sp>
      <p:sp>
        <p:nvSpPr>
          <p:cNvPr id="5" name="Shape 2"/>
          <p:cNvSpPr/>
          <p:nvPr/>
        </p:nvSpPr>
        <p:spPr>
          <a:xfrm>
            <a:off x="2037993" y="2291953"/>
            <a:ext cx="5166122" cy="2107525"/>
          </a:xfrm>
          <a:prstGeom prst="roundRect">
            <a:avLst>
              <a:gd name="adj" fmla="val 4744"/>
            </a:avLst>
          </a:prstGeom>
          <a:solidFill>
            <a:srgbClr val="CCEEFF"/>
          </a:solidFill>
          <a:ln w="13811">
            <a:solidFill>
              <a:srgbClr val="99DDFF"/>
            </a:solidFill>
            <a:prstDash val="solid"/>
          </a:ln>
        </p:spPr>
      </p:sp>
      <p:sp>
        <p:nvSpPr>
          <p:cNvPr id="6" name="Text 3"/>
          <p:cNvSpPr/>
          <p:nvPr/>
        </p:nvSpPr>
        <p:spPr>
          <a:xfrm>
            <a:off x="2273975" y="2527935"/>
            <a:ext cx="325374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Improved Public Transit</a:t>
            </a:r>
            <a:endParaRPr lang="en-US" sz="2187" dirty="0"/>
          </a:p>
        </p:txBody>
      </p:sp>
      <p:sp>
        <p:nvSpPr>
          <p:cNvPr id="7" name="Text 4"/>
          <p:cNvSpPr/>
          <p:nvPr/>
        </p:nvSpPr>
        <p:spPr>
          <a:xfrm>
            <a:off x="2273975" y="3097292"/>
            <a:ext cx="4694158"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Investing in public transit infrastructure and making it more convenient and affordable can encourage more people to use it.</a:t>
            </a:r>
            <a:endParaRPr lang="en-US" sz="1750" dirty="0"/>
          </a:p>
        </p:txBody>
      </p:sp>
      <p:sp>
        <p:nvSpPr>
          <p:cNvPr id="8" name="Shape 5"/>
          <p:cNvSpPr/>
          <p:nvPr/>
        </p:nvSpPr>
        <p:spPr>
          <a:xfrm>
            <a:off x="7426285" y="2291953"/>
            <a:ext cx="5166122" cy="2107525"/>
          </a:xfrm>
          <a:prstGeom prst="roundRect">
            <a:avLst>
              <a:gd name="adj" fmla="val 4744"/>
            </a:avLst>
          </a:prstGeom>
          <a:solidFill>
            <a:srgbClr val="CCEEFF"/>
          </a:solidFill>
          <a:ln w="13811">
            <a:solidFill>
              <a:srgbClr val="99DDFF"/>
            </a:solidFill>
            <a:prstDash val="solid"/>
          </a:ln>
        </p:spPr>
      </p:sp>
      <p:sp>
        <p:nvSpPr>
          <p:cNvPr id="9" name="Text 6"/>
          <p:cNvSpPr/>
          <p:nvPr/>
        </p:nvSpPr>
        <p:spPr>
          <a:xfrm>
            <a:off x="7662267" y="2527935"/>
            <a:ext cx="376428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Carpooling and Ridesharing</a:t>
            </a:r>
            <a:endParaRPr lang="en-US" sz="2187" dirty="0"/>
          </a:p>
        </p:txBody>
      </p:sp>
      <p:sp>
        <p:nvSpPr>
          <p:cNvPr id="10" name="Text 7"/>
          <p:cNvSpPr/>
          <p:nvPr/>
        </p:nvSpPr>
        <p:spPr>
          <a:xfrm>
            <a:off x="7662267" y="3097292"/>
            <a:ext cx="4694158"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Encouraging people to share rides can help reduce the number of cars on the road.</a:t>
            </a:r>
            <a:endParaRPr lang="en-US" sz="1750" dirty="0"/>
          </a:p>
        </p:txBody>
      </p:sp>
      <p:sp>
        <p:nvSpPr>
          <p:cNvPr id="11" name="Shape 8"/>
          <p:cNvSpPr/>
          <p:nvPr/>
        </p:nvSpPr>
        <p:spPr>
          <a:xfrm>
            <a:off x="2037993" y="4621649"/>
            <a:ext cx="5166122" cy="2454712"/>
          </a:xfrm>
          <a:prstGeom prst="roundRect">
            <a:avLst>
              <a:gd name="adj" fmla="val 4073"/>
            </a:avLst>
          </a:prstGeom>
          <a:solidFill>
            <a:srgbClr val="CCEEFF"/>
          </a:solidFill>
          <a:ln w="13811">
            <a:solidFill>
              <a:srgbClr val="99DDFF"/>
            </a:solidFill>
            <a:prstDash val="solid"/>
          </a:ln>
        </p:spPr>
      </p:sp>
      <p:sp>
        <p:nvSpPr>
          <p:cNvPr id="12" name="Text 9"/>
          <p:cNvSpPr/>
          <p:nvPr/>
        </p:nvSpPr>
        <p:spPr>
          <a:xfrm>
            <a:off x="2273975" y="4857631"/>
            <a:ext cx="416052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Traffic Management Strategies</a:t>
            </a:r>
            <a:endParaRPr lang="en-US" sz="2187" dirty="0"/>
          </a:p>
        </p:txBody>
      </p:sp>
      <p:sp>
        <p:nvSpPr>
          <p:cNvPr id="13" name="Text 10"/>
          <p:cNvSpPr/>
          <p:nvPr/>
        </p:nvSpPr>
        <p:spPr>
          <a:xfrm>
            <a:off x="2273975" y="5426988"/>
            <a:ext cx="4694158"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Using traffic management tools like smart traffic signals and real-time traffic monitoring can help reduce congestion.</a:t>
            </a:r>
            <a:endParaRPr lang="en-US" sz="1750" dirty="0"/>
          </a:p>
        </p:txBody>
      </p:sp>
      <p:sp>
        <p:nvSpPr>
          <p:cNvPr id="14" name="Shape 11"/>
          <p:cNvSpPr/>
          <p:nvPr/>
        </p:nvSpPr>
        <p:spPr>
          <a:xfrm>
            <a:off x="7426285" y="4621649"/>
            <a:ext cx="5166122" cy="2454712"/>
          </a:xfrm>
          <a:prstGeom prst="roundRect">
            <a:avLst>
              <a:gd name="adj" fmla="val 4073"/>
            </a:avLst>
          </a:prstGeom>
          <a:solidFill>
            <a:srgbClr val="CCEEFF"/>
          </a:solidFill>
          <a:ln w="13811">
            <a:solidFill>
              <a:srgbClr val="99DDFF"/>
            </a:solidFill>
            <a:prstDash val="solid"/>
          </a:ln>
        </p:spPr>
      </p:sp>
      <p:sp>
        <p:nvSpPr>
          <p:cNvPr id="15" name="Text 12"/>
          <p:cNvSpPr/>
          <p:nvPr/>
        </p:nvSpPr>
        <p:spPr>
          <a:xfrm>
            <a:off x="7662267" y="4857631"/>
            <a:ext cx="4694158"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Bicycle and Pedestrian Infrastructure</a:t>
            </a:r>
            <a:endParaRPr lang="en-US" sz="2187" dirty="0"/>
          </a:p>
        </p:txBody>
      </p:sp>
      <p:sp>
        <p:nvSpPr>
          <p:cNvPr id="16" name="Text 13"/>
          <p:cNvSpPr/>
          <p:nvPr/>
        </p:nvSpPr>
        <p:spPr>
          <a:xfrm>
            <a:off x="7662267" y="5774174"/>
            <a:ext cx="4694158"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Providing safe and convenient options for walking and biking can help people move around cities without using cars.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097">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44127" y="902970"/>
            <a:ext cx="8976360" cy="655558"/>
          </a:xfrm>
          <a:prstGeom prst="rect">
            <a:avLst/>
          </a:prstGeom>
          <a:noFill/>
          <a:ln/>
        </p:spPr>
        <p:txBody>
          <a:bodyPr wrap="none" rtlCol="0" anchor="t"/>
          <a:lstStyle/>
          <a:p>
            <a:pPr marL="0" indent="0">
              <a:lnSpc>
                <a:spcPts val="5162"/>
              </a:lnSpc>
              <a:buNone/>
            </a:pPr>
            <a:r>
              <a:rPr lang="en-US" sz="4129" b="1" dirty="0">
                <a:solidFill>
                  <a:srgbClr val="000000"/>
                </a:solidFill>
                <a:latin typeface="p22-mackinac-pro" pitchFamily="34" charset="0"/>
                <a:ea typeface="p22-mackinac-pro" pitchFamily="34" charset="-122"/>
                <a:cs typeface="p22-mackinac-pro" pitchFamily="34" charset="-120"/>
              </a:rPr>
              <a:t>Public Transportation as a Solution</a:t>
            </a:r>
            <a:endParaRPr lang="en-US" sz="4129" dirty="0"/>
          </a:p>
        </p:txBody>
      </p:sp>
      <p:sp>
        <p:nvSpPr>
          <p:cNvPr id="6" name="Shape 2"/>
          <p:cNvSpPr/>
          <p:nvPr/>
        </p:nvSpPr>
        <p:spPr>
          <a:xfrm>
            <a:off x="4737735" y="1873091"/>
            <a:ext cx="41910" cy="5453539"/>
          </a:xfrm>
          <a:prstGeom prst="rect">
            <a:avLst/>
          </a:prstGeom>
          <a:solidFill>
            <a:srgbClr val="99DDFF"/>
          </a:solidFill>
          <a:ln/>
        </p:spPr>
      </p:sp>
      <p:sp>
        <p:nvSpPr>
          <p:cNvPr id="7" name="Shape 3"/>
          <p:cNvSpPr/>
          <p:nvPr/>
        </p:nvSpPr>
        <p:spPr>
          <a:xfrm>
            <a:off x="4994672" y="2251948"/>
            <a:ext cx="734139" cy="41910"/>
          </a:xfrm>
          <a:prstGeom prst="rect">
            <a:avLst/>
          </a:prstGeom>
          <a:solidFill>
            <a:srgbClr val="99DDFF"/>
          </a:solidFill>
          <a:ln/>
        </p:spPr>
      </p:sp>
      <p:sp>
        <p:nvSpPr>
          <p:cNvPr id="8" name="Shape 4"/>
          <p:cNvSpPr/>
          <p:nvPr/>
        </p:nvSpPr>
        <p:spPr>
          <a:xfrm>
            <a:off x="4522708" y="2036921"/>
            <a:ext cx="471964" cy="471964"/>
          </a:xfrm>
          <a:prstGeom prst="roundRect">
            <a:avLst>
              <a:gd name="adj" fmla="val 20001"/>
            </a:avLst>
          </a:prstGeom>
          <a:solidFill>
            <a:srgbClr val="CCEEFF"/>
          </a:solidFill>
          <a:ln w="13097">
            <a:solidFill>
              <a:srgbClr val="99DDFF"/>
            </a:solidFill>
            <a:prstDash val="solid"/>
          </a:ln>
        </p:spPr>
      </p:sp>
      <p:sp>
        <p:nvSpPr>
          <p:cNvPr id="9" name="Text 5"/>
          <p:cNvSpPr/>
          <p:nvPr/>
        </p:nvSpPr>
        <p:spPr>
          <a:xfrm>
            <a:off x="4693920" y="2076212"/>
            <a:ext cx="129540" cy="393263"/>
          </a:xfrm>
          <a:prstGeom prst="rect">
            <a:avLst/>
          </a:prstGeom>
          <a:noFill/>
          <a:ln/>
        </p:spPr>
        <p:txBody>
          <a:bodyPr wrap="none" rtlCol="0" anchor="t"/>
          <a:lstStyle/>
          <a:p>
            <a:pPr marL="0" indent="0" algn="ctr">
              <a:lnSpc>
                <a:spcPts val="3097"/>
              </a:lnSpc>
              <a:buNone/>
            </a:pPr>
            <a:r>
              <a:rPr lang="en-US" sz="2478" b="1" dirty="0">
                <a:solidFill>
                  <a:srgbClr val="272525"/>
                </a:solidFill>
                <a:latin typeface="p22-mackinac-pro" pitchFamily="34" charset="0"/>
                <a:ea typeface="p22-mackinac-pro" pitchFamily="34" charset="-122"/>
                <a:cs typeface="p22-mackinac-pro" pitchFamily="34" charset="-120"/>
              </a:rPr>
              <a:t>1</a:t>
            </a:r>
            <a:endParaRPr lang="en-US" sz="2478" dirty="0"/>
          </a:p>
        </p:txBody>
      </p:sp>
      <p:sp>
        <p:nvSpPr>
          <p:cNvPr id="10" name="Text 6"/>
          <p:cNvSpPr/>
          <p:nvPr/>
        </p:nvSpPr>
        <p:spPr>
          <a:xfrm>
            <a:off x="5912406" y="2082760"/>
            <a:ext cx="3779520" cy="327660"/>
          </a:xfrm>
          <a:prstGeom prst="rect">
            <a:avLst/>
          </a:prstGeom>
          <a:noFill/>
          <a:ln/>
        </p:spPr>
        <p:txBody>
          <a:bodyPr wrap="none" rtlCol="0" anchor="t"/>
          <a:lstStyle/>
          <a:p>
            <a:pPr marL="0" indent="0" algn="l">
              <a:lnSpc>
                <a:spcPts val="2581"/>
              </a:lnSpc>
              <a:buNone/>
            </a:pPr>
            <a:r>
              <a:rPr lang="en-US" sz="2065" b="1" dirty="0">
                <a:solidFill>
                  <a:srgbClr val="272525"/>
                </a:solidFill>
                <a:latin typeface="p22-mackinac-pro" pitchFamily="34" charset="0"/>
                <a:ea typeface="p22-mackinac-pro" pitchFamily="34" charset="-122"/>
                <a:cs typeface="p22-mackinac-pro" pitchFamily="34" charset="-120"/>
              </a:rPr>
              <a:t>Benefits for the Environment</a:t>
            </a:r>
            <a:endParaRPr lang="en-US" sz="2065" dirty="0"/>
          </a:p>
        </p:txBody>
      </p:sp>
      <p:sp>
        <p:nvSpPr>
          <p:cNvPr id="11" name="Text 7"/>
          <p:cNvSpPr/>
          <p:nvPr/>
        </p:nvSpPr>
        <p:spPr>
          <a:xfrm>
            <a:off x="5912406" y="2620089"/>
            <a:ext cx="7931468" cy="671274"/>
          </a:xfrm>
          <a:prstGeom prst="rect">
            <a:avLst/>
          </a:prstGeom>
          <a:noFill/>
          <a:ln/>
        </p:spPr>
        <p:txBody>
          <a:bodyPr wrap="square" rtlCol="0" anchor="t"/>
          <a:lstStyle/>
          <a:p>
            <a:pPr marL="0" indent="0" algn="l">
              <a:lnSpc>
                <a:spcPts val="2643"/>
              </a:lnSpc>
              <a:buNone/>
            </a:pPr>
            <a:r>
              <a:rPr lang="en-US" sz="2400" dirty="0">
                <a:solidFill>
                  <a:srgbClr val="272525"/>
                </a:solidFill>
                <a:latin typeface="Eudoxus Sans" pitchFamily="34" charset="0"/>
                <a:ea typeface="Eudoxus Sans" pitchFamily="34" charset="-122"/>
                <a:cs typeface="Eudoxus Sans" pitchFamily="34" charset="-120"/>
              </a:rPr>
              <a:t>Using public transportation reduces air pollution and carbon emissions, making cities cleaner and healthier.</a:t>
            </a:r>
            <a:endParaRPr lang="en-US" sz="2400" dirty="0"/>
          </a:p>
        </p:txBody>
      </p:sp>
      <p:sp>
        <p:nvSpPr>
          <p:cNvPr id="12" name="Shape 8"/>
          <p:cNvSpPr/>
          <p:nvPr/>
        </p:nvSpPr>
        <p:spPr>
          <a:xfrm>
            <a:off x="4994672" y="4139684"/>
            <a:ext cx="734139" cy="41910"/>
          </a:xfrm>
          <a:prstGeom prst="rect">
            <a:avLst/>
          </a:prstGeom>
          <a:solidFill>
            <a:srgbClr val="99DDFF"/>
          </a:solidFill>
          <a:ln/>
        </p:spPr>
      </p:sp>
      <p:sp>
        <p:nvSpPr>
          <p:cNvPr id="13" name="Shape 9"/>
          <p:cNvSpPr/>
          <p:nvPr/>
        </p:nvSpPr>
        <p:spPr>
          <a:xfrm>
            <a:off x="4522708" y="3924657"/>
            <a:ext cx="471964" cy="471964"/>
          </a:xfrm>
          <a:prstGeom prst="roundRect">
            <a:avLst>
              <a:gd name="adj" fmla="val 20001"/>
            </a:avLst>
          </a:prstGeom>
          <a:solidFill>
            <a:srgbClr val="CCEEFF"/>
          </a:solidFill>
          <a:ln w="13097">
            <a:solidFill>
              <a:srgbClr val="99DDFF"/>
            </a:solidFill>
            <a:prstDash val="solid"/>
          </a:ln>
        </p:spPr>
      </p:sp>
      <p:sp>
        <p:nvSpPr>
          <p:cNvPr id="14" name="Text 10"/>
          <p:cNvSpPr/>
          <p:nvPr/>
        </p:nvSpPr>
        <p:spPr>
          <a:xfrm>
            <a:off x="4667250" y="3963948"/>
            <a:ext cx="182880" cy="393263"/>
          </a:xfrm>
          <a:prstGeom prst="rect">
            <a:avLst/>
          </a:prstGeom>
          <a:noFill/>
          <a:ln/>
        </p:spPr>
        <p:txBody>
          <a:bodyPr wrap="none" rtlCol="0" anchor="t"/>
          <a:lstStyle/>
          <a:p>
            <a:pPr marL="0" indent="0" algn="ctr">
              <a:lnSpc>
                <a:spcPts val="3097"/>
              </a:lnSpc>
              <a:buNone/>
            </a:pPr>
            <a:r>
              <a:rPr lang="en-US" sz="2478" b="1" dirty="0">
                <a:solidFill>
                  <a:srgbClr val="272525"/>
                </a:solidFill>
                <a:latin typeface="p22-mackinac-pro" pitchFamily="34" charset="0"/>
                <a:ea typeface="p22-mackinac-pro" pitchFamily="34" charset="-122"/>
                <a:cs typeface="p22-mackinac-pro" pitchFamily="34" charset="-120"/>
              </a:rPr>
              <a:t>2</a:t>
            </a:r>
            <a:endParaRPr lang="en-US" sz="2478" dirty="0"/>
          </a:p>
        </p:txBody>
      </p:sp>
      <p:sp>
        <p:nvSpPr>
          <p:cNvPr id="15" name="Text 11"/>
          <p:cNvSpPr/>
          <p:nvPr/>
        </p:nvSpPr>
        <p:spPr>
          <a:xfrm>
            <a:off x="5912406" y="3970496"/>
            <a:ext cx="3459480" cy="327660"/>
          </a:xfrm>
          <a:prstGeom prst="rect">
            <a:avLst/>
          </a:prstGeom>
          <a:noFill/>
          <a:ln/>
        </p:spPr>
        <p:txBody>
          <a:bodyPr wrap="none" rtlCol="0" anchor="t"/>
          <a:lstStyle/>
          <a:p>
            <a:pPr marL="0" indent="0" algn="l">
              <a:lnSpc>
                <a:spcPts val="2581"/>
              </a:lnSpc>
              <a:buNone/>
            </a:pPr>
            <a:r>
              <a:rPr lang="en-US" sz="2065" b="1" dirty="0">
                <a:solidFill>
                  <a:srgbClr val="272525"/>
                </a:solidFill>
                <a:latin typeface="p22-mackinac-pro" pitchFamily="34" charset="0"/>
                <a:ea typeface="p22-mackinac-pro" pitchFamily="34" charset="-122"/>
                <a:cs typeface="p22-mackinac-pro" pitchFamily="34" charset="-120"/>
              </a:rPr>
              <a:t>Convenient and Accessible</a:t>
            </a:r>
            <a:endParaRPr lang="en-US" sz="2065" dirty="0"/>
          </a:p>
        </p:txBody>
      </p:sp>
      <p:sp>
        <p:nvSpPr>
          <p:cNvPr id="16" name="Text 12"/>
          <p:cNvSpPr/>
          <p:nvPr/>
        </p:nvSpPr>
        <p:spPr>
          <a:xfrm>
            <a:off x="5912406" y="4507825"/>
            <a:ext cx="7931468" cy="671274"/>
          </a:xfrm>
          <a:prstGeom prst="rect">
            <a:avLst/>
          </a:prstGeom>
          <a:noFill/>
          <a:ln/>
        </p:spPr>
        <p:txBody>
          <a:bodyPr wrap="square" rtlCol="0" anchor="t"/>
          <a:lstStyle/>
          <a:p>
            <a:pPr marL="0" indent="0" algn="l">
              <a:lnSpc>
                <a:spcPts val="2643"/>
              </a:lnSpc>
              <a:buNone/>
            </a:pPr>
            <a:r>
              <a:rPr lang="en-US" sz="2400" dirty="0">
                <a:solidFill>
                  <a:srgbClr val="272525"/>
                </a:solidFill>
                <a:latin typeface="Eudoxus Sans" pitchFamily="34" charset="0"/>
                <a:ea typeface="Eudoxus Sans" pitchFamily="34" charset="-122"/>
                <a:cs typeface="Eudoxus Sans" pitchFamily="34" charset="-120"/>
              </a:rPr>
              <a:t>With a well-developed public transit system, riders can travel to different parts of the city quickly and easily.</a:t>
            </a:r>
            <a:endParaRPr lang="en-US" sz="2400" dirty="0"/>
          </a:p>
        </p:txBody>
      </p:sp>
      <p:sp>
        <p:nvSpPr>
          <p:cNvPr id="17" name="Shape 13"/>
          <p:cNvSpPr/>
          <p:nvPr/>
        </p:nvSpPr>
        <p:spPr>
          <a:xfrm>
            <a:off x="4994672" y="6027420"/>
            <a:ext cx="734139" cy="41910"/>
          </a:xfrm>
          <a:prstGeom prst="rect">
            <a:avLst/>
          </a:prstGeom>
          <a:solidFill>
            <a:srgbClr val="99DDFF"/>
          </a:solidFill>
          <a:ln/>
        </p:spPr>
      </p:sp>
      <p:sp>
        <p:nvSpPr>
          <p:cNvPr id="18" name="Shape 14"/>
          <p:cNvSpPr/>
          <p:nvPr/>
        </p:nvSpPr>
        <p:spPr>
          <a:xfrm>
            <a:off x="4522708" y="5812393"/>
            <a:ext cx="471964" cy="471964"/>
          </a:xfrm>
          <a:prstGeom prst="roundRect">
            <a:avLst>
              <a:gd name="adj" fmla="val 20001"/>
            </a:avLst>
          </a:prstGeom>
          <a:solidFill>
            <a:srgbClr val="CCEEFF"/>
          </a:solidFill>
          <a:ln w="13097">
            <a:solidFill>
              <a:srgbClr val="99DDFF"/>
            </a:solidFill>
            <a:prstDash val="solid"/>
          </a:ln>
        </p:spPr>
      </p:sp>
      <p:sp>
        <p:nvSpPr>
          <p:cNvPr id="19" name="Text 15"/>
          <p:cNvSpPr/>
          <p:nvPr/>
        </p:nvSpPr>
        <p:spPr>
          <a:xfrm>
            <a:off x="4663440" y="5851684"/>
            <a:ext cx="190500" cy="393263"/>
          </a:xfrm>
          <a:prstGeom prst="rect">
            <a:avLst/>
          </a:prstGeom>
          <a:noFill/>
          <a:ln/>
        </p:spPr>
        <p:txBody>
          <a:bodyPr wrap="none" rtlCol="0" anchor="t"/>
          <a:lstStyle/>
          <a:p>
            <a:pPr marL="0" indent="0" algn="ctr">
              <a:lnSpc>
                <a:spcPts val="3097"/>
              </a:lnSpc>
              <a:buNone/>
            </a:pPr>
            <a:r>
              <a:rPr lang="en-US" sz="2478" b="1" dirty="0">
                <a:solidFill>
                  <a:srgbClr val="272525"/>
                </a:solidFill>
                <a:latin typeface="p22-mackinac-pro" pitchFamily="34" charset="0"/>
                <a:ea typeface="p22-mackinac-pro" pitchFamily="34" charset="-122"/>
                <a:cs typeface="p22-mackinac-pro" pitchFamily="34" charset="-120"/>
              </a:rPr>
              <a:t>3</a:t>
            </a:r>
            <a:endParaRPr lang="en-US" sz="2478" dirty="0"/>
          </a:p>
        </p:txBody>
      </p:sp>
      <p:sp>
        <p:nvSpPr>
          <p:cNvPr id="20" name="Text 16"/>
          <p:cNvSpPr/>
          <p:nvPr/>
        </p:nvSpPr>
        <p:spPr>
          <a:xfrm>
            <a:off x="5912406" y="5858232"/>
            <a:ext cx="2097643" cy="327660"/>
          </a:xfrm>
          <a:prstGeom prst="rect">
            <a:avLst/>
          </a:prstGeom>
          <a:noFill/>
          <a:ln/>
        </p:spPr>
        <p:txBody>
          <a:bodyPr wrap="none" rtlCol="0" anchor="t"/>
          <a:lstStyle/>
          <a:p>
            <a:pPr marL="0" indent="0" algn="l">
              <a:lnSpc>
                <a:spcPts val="2581"/>
              </a:lnSpc>
              <a:buNone/>
            </a:pPr>
            <a:r>
              <a:rPr lang="en-US" sz="2065" b="1" dirty="0">
                <a:solidFill>
                  <a:srgbClr val="272525"/>
                </a:solidFill>
                <a:latin typeface="p22-mackinac-pro" pitchFamily="34" charset="0"/>
                <a:ea typeface="p22-mackinac-pro" pitchFamily="34" charset="-122"/>
                <a:cs typeface="p22-mackinac-pro" pitchFamily="34" charset="-120"/>
              </a:rPr>
              <a:t>Cost-Effective</a:t>
            </a:r>
            <a:endParaRPr lang="en-US" sz="2065" dirty="0"/>
          </a:p>
        </p:txBody>
      </p:sp>
      <p:sp>
        <p:nvSpPr>
          <p:cNvPr id="21" name="Text 17"/>
          <p:cNvSpPr/>
          <p:nvPr/>
        </p:nvSpPr>
        <p:spPr>
          <a:xfrm>
            <a:off x="5912406" y="6395561"/>
            <a:ext cx="7931468" cy="671274"/>
          </a:xfrm>
          <a:prstGeom prst="rect">
            <a:avLst/>
          </a:prstGeom>
          <a:noFill/>
          <a:ln/>
        </p:spPr>
        <p:txBody>
          <a:bodyPr wrap="square" rtlCol="0" anchor="t"/>
          <a:lstStyle/>
          <a:p>
            <a:pPr marL="0" indent="0" algn="l">
              <a:lnSpc>
                <a:spcPts val="2643"/>
              </a:lnSpc>
              <a:buNone/>
            </a:pPr>
            <a:r>
              <a:rPr lang="en-US" sz="2400" dirty="0">
                <a:solidFill>
                  <a:srgbClr val="272525"/>
                </a:solidFill>
                <a:latin typeface="Eudoxus Sans" pitchFamily="34" charset="0"/>
                <a:ea typeface="Eudoxus Sans" pitchFamily="34" charset="-122"/>
                <a:cs typeface="Eudoxus Sans" pitchFamily="34" charset="-120"/>
              </a:rPr>
              <a:t>Using public transit can be cheaper than owning and maintaining a car, especially in dense cities where parking is expensive.</a:t>
            </a:r>
            <a:endParaRPr lang="en-US"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1392555"/>
            <a:ext cx="1055370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Promoting Carpooling and Ridesharing</a:t>
            </a:r>
            <a:endParaRPr lang="en-US" sz="4374" dirty="0"/>
          </a:p>
        </p:txBody>
      </p:sp>
      <p:pic>
        <p:nvPicPr>
          <p:cNvPr id="5" name="Image 1" descr="preencoded.png"/>
          <p:cNvPicPr>
            <a:picLocks noChangeAspect="1"/>
          </p:cNvPicPr>
          <p:nvPr/>
        </p:nvPicPr>
        <p:blipFill>
          <a:blip r:embed="rId4"/>
          <a:stretch>
            <a:fillRect/>
          </a:stretch>
        </p:blipFill>
        <p:spPr>
          <a:xfrm>
            <a:off x="2037993" y="2531269"/>
            <a:ext cx="3295888" cy="2036921"/>
          </a:xfrm>
          <a:prstGeom prst="rect">
            <a:avLst/>
          </a:prstGeom>
        </p:spPr>
      </p:pic>
      <p:sp>
        <p:nvSpPr>
          <p:cNvPr id="6" name="Text 2"/>
          <p:cNvSpPr/>
          <p:nvPr/>
        </p:nvSpPr>
        <p:spPr>
          <a:xfrm>
            <a:off x="2037993" y="4845844"/>
            <a:ext cx="2221944"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Reduced Traffic</a:t>
            </a:r>
            <a:endParaRPr lang="en-US" sz="2187" dirty="0"/>
          </a:p>
        </p:txBody>
      </p:sp>
      <p:sp>
        <p:nvSpPr>
          <p:cNvPr id="7" name="Text 3"/>
          <p:cNvSpPr/>
          <p:nvPr/>
        </p:nvSpPr>
        <p:spPr>
          <a:xfrm>
            <a:off x="2037993" y="5415201"/>
            <a:ext cx="3295888" cy="1066205"/>
          </a:xfrm>
          <a:prstGeom prst="rect">
            <a:avLst/>
          </a:prstGeom>
          <a:noFill/>
          <a:ln/>
        </p:spPr>
        <p:txBody>
          <a:bodyPr wrap="square" rtlCol="0" anchor="t"/>
          <a:lstStyle/>
          <a:p>
            <a:pPr marL="0" indent="0" algn="l">
              <a:lnSpc>
                <a:spcPts val="2799"/>
              </a:lnSpc>
              <a:buNone/>
            </a:pPr>
            <a:r>
              <a:rPr lang="en-US" sz="2000" dirty="0">
                <a:solidFill>
                  <a:srgbClr val="272525"/>
                </a:solidFill>
                <a:latin typeface="Eudoxus Sans" pitchFamily="34" charset="0"/>
                <a:ea typeface="Eudoxus Sans" pitchFamily="34" charset="-122"/>
                <a:cs typeface="Eudoxus Sans" pitchFamily="34" charset="-120"/>
              </a:rPr>
              <a:t>Carpooling and ridesharing reduce the number of cars on the road, reducing congestion.</a:t>
            </a:r>
            <a:endParaRPr lang="en-US" sz="2000" dirty="0"/>
          </a:p>
        </p:txBody>
      </p:sp>
      <p:pic>
        <p:nvPicPr>
          <p:cNvPr id="8" name="Image 2" descr="preencoded.png"/>
          <p:cNvPicPr>
            <a:picLocks noChangeAspect="1"/>
          </p:cNvPicPr>
          <p:nvPr/>
        </p:nvPicPr>
        <p:blipFill>
          <a:blip r:embed="rId5"/>
          <a:stretch>
            <a:fillRect/>
          </a:stretch>
        </p:blipFill>
        <p:spPr>
          <a:xfrm>
            <a:off x="5667137" y="2531269"/>
            <a:ext cx="3296007" cy="2037040"/>
          </a:xfrm>
          <a:prstGeom prst="rect">
            <a:avLst/>
          </a:prstGeom>
        </p:spPr>
      </p:pic>
      <p:sp>
        <p:nvSpPr>
          <p:cNvPr id="9" name="Text 4"/>
          <p:cNvSpPr/>
          <p:nvPr/>
        </p:nvSpPr>
        <p:spPr>
          <a:xfrm>
            <a:off x="5667137" y="4845963"/>
            <a:ext cx="2221944"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Convenience</a:t>
            </a:r>
            <a:endParaRPr lang="en-US" sz="2187" dirty="0"/>
          </a:p>
        </p:txBody>
      </p:sp>
      <p:sp>
        <p:nvSpPr>
          <p:cNvPr id="10" name="Text 5"/>
          <p:cNvSpPr/>
          <p:nvPr/>
        </p:nvSpPr>
        <p:spPr>
          <a:xfrm>
            <a:off x="5667137" y="5415320"/>
            <a:ext cx="3296007" cy="1066205"/>
          </a:xfrm>
          <a:prstGeom prst="rect">
            <a:avLst/>
          </a:prstGeom>
          <a:noFill/>
          <a:ln/>
        </p:spPr>
        <p:txBody>
          <a:bodyPr wrap="square" rtlCol="0" anchor="t"/>
          <a:lstStyle/>
          <a:p>
            <a:pPr marL="0" indent="0" algn="l">
              <a:lnSpc>
                <a:spcPts val="2799"/>
              </a:lnSpc>
              <a:buNone/>
            </a:pPr>
            <a:r>
              <a:rPr lang="en-US" sz="2000" dirty="0">
                <a:solidFill>
                  <a:srgbClr val="272525"/>
                </a:solidFill>
                <a:latin typeface="Eudoxus Sans" pitchFamily="34" charset="0"/>
                <a:ea typeface="Eudoxus Sans" pitchFamily="34" charset="-122"/>
                <a:cs typeface="Eudoxus Sans" pitchFamily="34" charset="-120"/>
              </a:rPr>
              <a:t>With the rise of ridesharing apps, finding a carpool or ride is easier than ever.</a:t>
            </a:r>
            <a:endParaRPr lang="en-US" sz="2000" dirty="0"/>
          </a:p>
        </p:txBody>
      </p:sp>
      <p:pic>
        <p:nvPicPr>
          <p:cNvPr id="11" name="Image 3" descr="preencoded.png"/>
          <p:cNvPicPr>
            <a:picLocks noChangeAspect="1"/>
          </p:cNvPicPr>
          <p:nvPr/>
        </p:nvPicPr>
        <p:blipFill>
          <a:blip r:embed="rId6"/>
          <a:stretch>
            <a:fillRect/>
          </a:stretch>
        </p:blipFill>
        <p:spPr>
          <a:xfrm>
            <a:off x="9296400" y="2531269"/>
            <a:ext cx="3296007" cy="2037040"/>
          </a:xfrm>
          <a:prstGeom prst="rect">
            <a:avLst/>
          </a:prstGeom>
        </p:spPr>
      </p:pic>
      <p:sp>
        <p:nvSpPr>
          <p:cNvPr id="12" name="Text 6"/>
          <p:cNvSpPr/>
          <p:nvPr/>
        </p:nvSpPr>
        <p:spPr>
          <a:xfrm>
            <a:off x="9296400" y="4845963"/>
            <a:ext cx="2221944"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Reduced Cost</a:t>
            </a:r>
            <a:endParaRPr lang="en-US" sz="2187" dirty="0"/>
          </a:p>
        </p:txBody>
      </p:sp>
      <p:sp>
        <p:nvSpPr>
          <p:cNvPr id="13" name="Text 7"/>
          <p:cNvSpPr/>
          <p:nvPr/>
        </p:nvSpPr>
        <p:spPr>
          <a:xfrm>
            <a:off x="9296400" y="5415320"/>
            <a:ext cx="3296007" cy="1421606"/>
          </a:xfrm>
          <a:prstGeom prst="rect">
            <a:avLst/>
          </a:prstGeom>
          <a:noFill/>
          <a:ln/>
        </p:spPr>
        <p:txBody>
          <a:bodyPr wrap="square" rtlCol="0" anchor="t"/>
          <a:lstStyle/>
          <a:p>
            <a:pPr marL="0" indent="0" algn="l">
              <a:lnSpc>
                <a:spcPts val="2799"/>
              </a:lnSpc>
              <a:buNone/>
            </a:pPr>
            <a:r>
              <a:rPr lang="en-US" sz="2000" dirty="0">
                <a:solidFill>
                  <a:srgbClr val="272525"/>
                </a:solidFill>
                <a:latin typeface="Eudoxus Sans" pitchFamily="34" charset="0"/>
                <a:ea typeface="Eudoxus Sans" pitchFamily="34" charset="-122"/>
                <a:cs typeface="Eudoxus Sans" pitchFamily="34" charset="-120"/>
              </a:rPr>
              <a:t>Carpooling and ridesharing can save each individual money, particularly on gas and parking fees.</a:t>
            </a:r>
            <a:endParaRPr lang="en-US" sz="2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262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2531269"/>
          </a:xfrm>
          <a:prstGeom prst="rect">
            <a:avLst/>
          </a:prstGeom>
        </p:spPr>
      </p:pic>
      <p:sp>
        <p:nvSpPr>
          <p:cNvPr id="5" name="Text 1"/>
          <p:cNvSpPr/>
          <p:nvPr/>
        </p:nvSpPr>
        <p:spPr>
          <a:xfrm>
            <a:off x="2505551" y="3088600"/>
            <a:ext cx="9619178" cy="1265634"/>
          </a:xfrm>
          <a:prstGeom prst="rect">
            <a:avLst/>
          </a:prstGeom>
          <a:noFill/>
          <a:ln/>
        </p:spPr>
        <p:txBody>
          <a:bodyPr wrap="square" rtlCol="0" anchor="t"/>
          <a:lstStyle/>
          <a:p>
            <a:pPr marL="0" indent="0">
              <a:lnSpc>
                <a:spcPts val="4983"/>
              </a:lnSpc>
              <a:buNone/>
            </a:pPr>
            <a:r>
              <a:rPr lang="en-US" sz="3986" b="1" dirty="0">
                <a:solidFill>
                  <a:srgbClr val="000000"/>
                </a:solidFill>
                <a:latin typeface="p22-mackinac-pro" pitchFamily="34" charset="0"/>
                <a:ea typeface="p22-mackinac-pro" pitchFamily="34" charset="-122"/>
                <a:cs typeface="p22-mackinac-pro" pitchFamily="34" charset="-120"/>
              </a:rPr>
              <a:t>Implementing Traffic Management Strategies</a:t>
            </a:r>
            <a:endParaRPr lang="en-US" sz="3986" dirty="0"/>
          </a:p>
        </p:txBody>
      </p:sp>
      <p:sp>
        <p:nvSpPr>
          <p:cNvPr id="6" name="Shape 2"/>
          <p:cNvSpPr/>
          <p:nvPr/>
        </p:nvSpPr>
        <p:spPr>
          <a:xfrm>
            <a:off x="2505551" y="4774987"/>
            <a:ext cx="455533" cy="455533"/>
          </a:xfrm>
          <a:prstGeom prst="roundRect">
            <a:avLst>
              <a:gd name="adj" fmla="val 20005"/>
            </a:avLst>
          </a:prstGeom>
          <a:solidFill>
            <a:srgbClr val="CCEEFF"/>
          </a:solidFill>
          <a:ln w="12621">
            <a:solidFill>
              <a:srgbClr val="99DDFF"/>
            </a:solidFill>
            <a:prstDash val="solid"/>
          </a:ln>
        </p:spPr>
      </p:sp>
      <p:sp>
        <p:nvSpPr>
          <p:cNvPr id="7" name="Text 3"/>
          <p:cNvSpPr/>
          <p:nvPr/>
        </p:nvSpPr>
        <p:spPr>
          <a:xfrm>
            <a:off x="2672358" y="4854178"/>
            <a:ext cx="121920" cy="379571"/>
          </a:xfrm>
          <a:prstGeom prst="rect">
            <a:avLst/>
          </a:prstGeom>
          <a:noFill/>
          <a:ln/>
        </p:spPr>
        <p:txBody>
          <a:bodyPr wrap="none" rtlCol="0" anchor="t"/>
          <a:lstStyle/>
          <a:p>
            <a:pPr marL="0" indent="0" algn="ctr">
              <a:lnSpc>
                <a:spcPts val="2990"/>
              </a:lnSpc>
              <a:buNone/>
            </a:pPr>
            <a:r>
              <a:rPr lang="en-US" sz="2392" b="1" dirty="0">
                <a:solidFill>
                  <a:srgbClr val="272525"/>
                </a:solidFill>
                <a:latin typeface="p22-mackinac-pro" pitchFamily="34" charset="0"/>
                <a:ea typeface="p22-mackinac-pro" pitchFamily="34" charset="-122"/>
                <a:cs typeface="p22-mackinac-pro" pitchFamily="34" charset="-120"/>
              </a:rPr>
              <a:t>1</a:t>
            </a:r>
            <a:endParaRPr lang="en-US" sz="2392" dirty="0"/>
          </a:p>
        </p:txBody>
      </p:sp>
      <p:sp>
        <p:nvSpPr>
          <p:cNvPr id="8" name="Text 4"/>
          <p:cNvSpPr/>
          <p:nvPr/>
        </p:nvSpPr>
        <p:spPr>
          <a:xfrm>
            <a:off x="3163491" y="4578005"/>
            <a:ext cx="2278380" cy="316349"/>
          </a:xfrm>
          <a:prstGeom prst="rect">
            <a:avLst/>
          </a:prstGeom>
          <a:noFill/>
          <a:ln/>
        </p:spPr>
        <p:txBody>
          <a:bodyPr wrap="none" rtlCol="0" anchor="t"/>
          <a:lstStyle/>
          <a:p>
            <a:pPr marL="0" indent="0">
              <a:lnSpc>
                <a:spcPts val="2492"/>
              </a:lnSpc>
              <a:buNone/>
            </a:pPr>
            <a:r>
              <a:rPr lang="en-US" sz="1993" b="1" dirty="0">
                <a:solidFill>
                  <a:srgbClr val="272525"/>
                </a:solidFill>
                <a:latin typeface="p22-mackinac-pro" pitchFamily="34" charset="0"/>
                <a:ea typeface="p22-mackinac-pro" pitchFamily="34" charset="-122"/>
                <a:cs typeface="p22-mackinac-pro" pitchFamily="34" charset="-120"/>
              </a:rPr>
              <a:t>Traffic Monitoring</a:t>
            </a:r>
            <a:endParaRPr lang="en-US" sz="1993" dirty="0"/>
          </a:p>
        </p:txBody>
      </p:sp>
      <p:sp>
        <p:nvSpPr>
          <p:cNvPr id="9" name="Text 5"/>
          <p:cNvSpPr/>
          <p:nvPr/>
        </p:nvSpPr>
        <p:spPr>
          <a:xfrm>
            <a:off x="3163491" y="5163691"/>
            <a:ext cx="2413516" cy="1619845"/>
          </a:xfrm>
          <a:prstGeom prst="rect">
            <a:avLst/>
          </a:prstGeom>
          <a:noFill/>
          <a:ln/>
        </p:spPr>
        <p:txBody>
          <a:bodyPr wrap="square" rtlCol="0" anchor="t"/>
          <a:lstStyle/>
          <a:p>
            <a:pPr marL="0" indent="0">
              <a:lnSpc>
                <a:spcPts val="2551"/>
              </a:lnSpc>
              <a:buNone/>
            </a:pPr>
            <a:r>
              <a:rPr lang="en-US" sz="2000" dirty="0">
                <a:solidFill>
                  <a:srgbClr val="272525"/>
                </a:solidFill>
                <a:latin typeface="Eudoxus Sans" pitchFamily="34" charset="0"/>
                <a:ea typeface="Eudoxus Sans" pitchFamily="34" charset="-122"/>
                <a:cs typeface="Eudoxus Sans" pitchFamily="34" charset="-120"/>
              </a:rPr>
              <a:t>Using technologies such as GPS data and smart traffic signals can help manage traffic flow and reduce delays.</a:t>
            </a:r>
            <a:endParaRPr lang="en-US" sz="2000" dirty="0"/>
          </a:p>
        </p:txBody>
      </p:sp>
      <p:sp>
        <p:nvSpPr>
          <p:cNvPr id="10" name="Shape 6"/>
          <p:cNvSpPr/>
          <p:nvPr/>
        </p:nvSpPr>
        <p:spPr>
          <a:xfrm>
            <a:off x="5779412" y="4778216"/>
            <a:ext cx="455533" cy="455533"/>
          </a:xfrm>
          <a:prstGeom prst="roundRect">
            <a:avLst>
              <a:gd name="adj" fmla="val 20005"/>
            </a:avLst>
          </a:prstGeom>
          <a:solidFill>
            <a:srgbClr val="CCEEFF"/>
          </a:solidFill>
          <a:ln w="12621">
            <a:solidFill>
              <a:srgbClr val="99DDFF"/>
            </a:solidFill>
            <a:prstDash val="solid"/>
          </a:ln>
        </p:spPr>
      </p:sp>
      <p:sp>
        <p:nvSpPr>
          <p:cNvPr id="11" name="Text 7"/>
          <p:cNvSpPr/>
          <p:nvPr/>
        </p:nvSpPr>
        <p:spPr>
          <a:xfrm>
            <a:off x="5919549" y="4854178"/>
            <a:ext cx="175260" cy="379571"/>
          </a:xfrm>
          <a:prstGeom prst="rect">
            <a:avLst/>
          </a:prstGeom>
          <a:noFill/>
          <a:ln/>
        </p:spPr>
        <p:txBody>
          <a:bodyPr wrap="none" rtlCol="0" anchor="t"/>
          <a:lstStyle/>
          <a:p>
            <a:pPr marL="0" indent="0" algn="ctr">
              <a:lnSpc>
                <a:spcPts val="2990"/>
              </a:lnSpc>
              <a:buNone/>
            </a:pPr>
            <a:r>
              <a:rPr lang="en-US" sz="2392" dirty="0"/>
              <a:t>2.</a:t>
            </a:r>
          </a:p>
        </p:txBody>
      </p:sp>
      <p:sp>
        <p:nvSpPr>
          <p:cNvPr id="12" name="Text 8"/>
          <p:cNvSpPr/>
          <p:nvPr/>
        </p:nvSpPr>
        <p:spPr>
          <a:xfrm>
            <a:off x="6437352" y="4576247"/>
            <a:ext cx="2346960" cy="316349"/>
          </a:xfrm>
          <a:prstGeom prst="rect">
            <a:avLst/>
          </a:prstGeom>
          <a:noFill/>
          <a:ln/>
        </p:spPr>
        <p:txBody>
          <a:bodyPr wrap="none" rtlCol="0" anchor="t"/>
          <a:lstStyle/>
          <a:p>
            <a:pPr marL="0" indent="0">
              <a:lnSpc>
                <a:spcPts val="2492"/>
              </a:lnSpc>
              <a:buNone/>
            </a:pPr>
            <a:r>
              <a:rPr lang="en-US" sz="1993" b="1" dirty="0">
                <a:solidFill>
                  <a:srgbClr val="272525"/>
                </a:solidFill>
                <a:latin typeface="p22-mackinac-pro" pitchFamily="34" charset="0"/>
                <a:ea typeface="p22-mackinac-pro" pitchFamily="34" charset="-122"/>
                <a:cs typeface="p22-mackinac-pro" pitchFamily="34" charset="-120"/>
              </a:rPr>
              <a:t>Congestion Pricing</a:t>
            </a:r>
            <a:endParaRPr lang="en-US" sz="1993" dirty="0"/>
          </a:p>
        </p:txBody>
      </p:sp>
      <p:sp>
        <p:nvSpPr>
          <p:cNvPr id="13" name="Text 9"/>
          <p:cNvSpPr/>
          <p:nvPr/>
        </p:nvSpPr>
        <p:spPr>
          <a:xfrm>
            <a:off x="6437352" y="5146322"/>
            <a:ext cx="2413516" cy="2706781"/>
          </a:xfrm>
          <a:prstGeom prst="rect">
            <a:avLst/>
          </a:prstGeom>
          <a:noFill/>
          <a:ln/>
        </p:spPr>
        <p:txBody>
          <a:bodyPr wrap="square" rtlCol="0" anchor="t"/>
          <a:lstStyle/>
          <a:p>
            <a:pPr marL="0" indent="0">
              <a:lnSpc>
                <a:spcPts val="2551"/>
              </a:lnSpc>
              <a:buNone/>
            </a:pPr>
            <a:r>
              <a:rPr lang="en-US" sz="2000" dirty="0">
                <a:solidFill>
                  <a:srgbClr val="272525"/>
                </a:solidFill>
                <a:latin typeface="Eudoxus Sans" pitchFamily="34" charset="0"/>
                <a:ea typeface="Eudoxus Sans" pitchFamily="34" charset="-122"/>
                <a:cs typeface="Eudoxus Sans" pitchFamily="34" charset="-120"/>
              </a:rPr>
              <a:t>Toll lanes, charges, and fees for high traffic areas or at peak hours can encourage drivers to change travel time or mode or use carpools or public transport.</a:t>
            </a:r>
            <a:endParaRPr lang="en-US" sz="2000" dirty="0"/>
          </a:p>
        </p:txBody>
      </p:sp>
      <p:sp>
        <p:nvSpPr>
          <p:cNvPr id="14" name="Shape 10"/>
          <p:cNvSpPr/>
          <p:nvPr/>
        </p:nvSpPr>
        <p:spPr>
          <a:xfrm>
            <a:off x="9053274" y="4816197"/>
            <a:ext cx="455533" cy="455533"/>
          </a:xfrm>
          <a:prstGeom prst="roundRect">
            <a:avLst>
              <a:gd name="adj" fmla="val 20005"/>
            </a:avLst>
          </a:prstGeom>
          <a:solidFill>
            <a:srgbClr val="CCEEFF"/>
          </a:solidFill>
          <a:ln w="12621">
            <a:solidFill>
              <a:srgbClr val="99DDFF"/>
            </a:solidFill>
            <a:prstDash val="solid"/>
          </a:ln>
        </p:spPr>
      </p:sp>
      <p:sp>
        <p:nvSpPr>
          <p:cNvPr id="15" name="Text 11"/>
          <p:cNvSpPr/>
          <p:nvPr/>
        </p:nvSpPr>
        <p:spPr>
          <a:xfrm>
            <a:off x="9189601" y="4854178"/>
            <a:ext cx="182880" cy="379571"/>
          </a:xfrm>
          <a:prstGeom prst="rect">
            <a:avLst/>
          </a:prstGeom>
          <a:noFill/>
          <a:ln/>
        </p:spPr>
        <p:txBody>
          <a:bodyPr wrap="none" rtlCol="0" anchor="t"/>
          <a:lstStyle/>
          <a:p>
            <a:pPr marL="0" indent="0" algn="ctr">
              <a:lnSpc>
                <a:spcPts val="2990"/>
              </a:lnSpc>
              <a:buNone/>
            </a:pPr>
            <a:r>
              <a:rPr lang="en-US" sz="2392" b="1" dirty="0">
                <a:solidFill>
                  <a:srgbClr val="272525"/>
                </a:solidFill>
                <a:latin typeface="p22-mackinac-pro" pitchFamily="34" charset="0"/>
                <a:ea typeface="p22-mackinac-pro" pitchFamily="34" charset="-122"/>
                <a:cs typeface="p22-mackinac-pro" pitchFamily="34" charset="-120"/>
              </a:rPr>
              <a:t>3</a:t>
            </a:r>
            <a:endParaRPr lang="en-US" sz="2392" dirty="0"/>
          </a:p>
        </p:txBody>
      </p:sp>
      <p:sp>
        <p:nvSpPr>
          <p:cNvPr id="16" name="Text 12"/>
          <p:cNvSpPr/>
          <p:nvPr/>
        </p:nvSpPr>
        <p:spPr>
          <a:xfrm>
            <a:off x="9777769" y="4576247"/>
            <a:ext cx="2894528" cy="632698"/>
          </a:xfrm>
          <a:prstGeom prst="rect">
            <a:avLst/>
          </a:prstGeom>
          <a:noFill/>
          <a:ln/>
        </p:spPr>
        <p:txBody>
          <a:bodyPr wrap="square" rtlCol="0" anchor="t"/>
          <a:lstStyle/>
          <a:p>
            <a:pPr marL="0" indent="0">
              <a:lnSpc>
                <a:spcPts val="2492"/>
              </a:lnSpc>
              <a:buNone/>
            </a:pPr>
            <a:r>
              <a:rPr lang="en-US" sz="1993" b="1" dirty="0">
                <a:solidFill>
                  <a:srgbClr val="272525"/>
                </a:solidFill>
                <a:latin typeface="p22-mackinac-pro" pitchFamily="34" charset="0"/>
                <a:ea typeface="p22-mackinac-pro" pitchFamily="34" charset="-122"/>
                <a:cs typeface="p22-mackinac-pro" pitchFamily="34" charset="-120"/>
              </a:rPr>
              <a:t>Alternative Routes and Design</a:t>
            </a:r>
            <a:endParaRPr lang="en-US" sz="1993" dirty="0"/>
          </a:p>
        </p:txBody>
      </p:sp>
      <p:sp>
        <p:nvSpPr>
          <p:cNvPr id="17" name="Text 13"/>
          <p:cNvSpPr/>
          <p:nvPr/>
        </p:nvSpPr>
        <p:spPr>
          <a:xfrm>
            <a:off x="9711214" y="5304496"/>
            <a:ext cx="2413516" cy="2390432"/>
          </a:xfrm>
          <a:prstGeom prst="rect">
            <a:avLst/>
          </a:prstGeom>
          <a:noFill/>
          <a:ln/>
        </p:spPr>
        <p:txBody>
          <a:bodyPr wrap="square" rtlCol="0" anchor="t"/>
          <a:lstStyle/>
          <a:p>
            <a:pPr marL="0" indent="0">
              <a:lnSpc>
                <a:spcPts val="2551"/>
              </a:lnSpc>
              <a:buNone/>
            </a:pPr>
            <a:r>
              <a:rPr lang="en-US" sz="2000" dirty="0">
                <a:solidFill>
                  <a:srgbClr val="272525"/>
                </a:solidFill>
                <a:latin typeface="Eudoxus Sans" pitchFamily="34" charset="0"/>
                <a:ea typeface="Eudoxus Sans" pitchFamily="34" charset="-122"/>
                <a:cs typeface="Eudoxus Sans" pitchFamily="34" charset="-120"/>
              </a:rPr>
              <a:t>Rerouting traffic or designing new roads, highways, roundabouts, and bike lanes can help prevent congestion hotspots.</a:t>
            </a:r>
            <a:endParaRPr lang="en-US"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522087" y="1084421"/>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Conclusion</a:t>
            </a:r>
            <a:endParaRPr lang="en-US" sz="4374" dirty="0"/>
          </a:p>
        </p:txBody>
      </p:sp>
      <p:sp>
        <p:nvSpPr>
          <p:cNvPr id="5" name="Text 2"/>
          <p:cNvSpPr/>
          <p:nvPr/>
        </p:nvSpPr>
        <p:spPr>
          <a:xfrm>
            <a:off x="1876628" y="2714710"/>
            <a:ext cx="10554414" cy="4256246"/>
          </a:xfrm>
          <a:prstGeom prst="rect">
            <a:avLst/>
          </a:prstGeom>
          <a:noFill/>
          <a:ln/>
        </p:spPr>
        <p:txBody>
          <a:bodyPr wrap="square" rtlCol="0" anchor="t"/>
          <a:lstStyle/>
          <a:p>
            <a:r>
              <a:rPr lang="en-US" sz="2000" dirty="0">
                <a:solidFill>
                  <a:srgbClr val="272525"/>
                </a:solidFill>
                <a:latin typeface="Eudoxus Sans" pitchFamily="34" charset="0"/>
                <a:ea typeface="Eudoxus Sans" pitchFamily="34" charset="-122"/>
                <a:cs typeface="Eudoxus Sans" pitchFamily="34" charset="-120"/>
              </a:rPr>
              <a:t>Urban traffic congestion is a complex issue that requires creative solutions from city planners, transportation agencies, and people themselves. Investing in public transit, promoting carpooling and ridesharing, and improving traffic management can help make our cities more livable and sustainable. </a:t>
            </a:r>
            <a:r>
              <a:rPr lang="en-US" sz="2000" b="0" i="0" dirty="0">
                <a:solidFill>
                  <a:srgbClr val="000000"/>
                </a:solidFill>
                <a:effectLst/>
                <a:latin typeface="ff8"/>
              </a:rPr>
              <a:t>Traffic congestion influences economy and environment due to its manifold interactions with economic, social and environmental issues. Traffic</a:t>
            </a:r>
            <a:r>
              <a:rPr lang="en-US" sz="2000" b="0" i="0" dirty="0">
                <a:solidFill>
                  <a:srgbClr val="000000"/>
                </a:solidFill>
                <a:effectLst/>
                <a:latin typeface="ffb"/>
              </a:rPr>
              <a:t>–</a:t>
            </a:r>
            <a:r>
              <a:rPr lang="en-US" sz="2000" b="0" i="0" dirty="0">
                <a:solidFill>
                  <a:srgbClr val="000000"/>
                </a:solidFill>
                <a:effectLst/>
                <a:latin typeface="ff8"/>
              </a:rPr>
              <a:t>flow management and emission control form a significant part of sustainable transport, which demands the need to handle the issue of urban mobility and climate change. Several crucial factors cause traffic congestion and higher emission. Measures of technical and policy nature together can reduce traffic congestion and the linked environmental damage, which would possibly not sustain given the rate at which vehicular </a:t>
            </a:r>
          </a:p>
          <a:p>
            <a:r>
              <a:rPr lang="en-US" sz="2000" b="0" i="0" dirty="0">
                <a:solidFill>
                  <a:srgbClr val="000000"/>
                </a:solidFill>
                <a:effectLst/>
                <a:latin typeface="ff8"/>
              </a:rPr>
              <a:t>population is growing in urban centres. </a:t>
            </a:r>
          </a:p>
          <a:p>
            <a:pPr marL="0" indent="0">
              <a:lnSpc>
                <a:spcPts val="2799"/>
              </a:lnSpc>
              <a:buNone/>
            </a:pPr>
            <a:endParaRPr lang="en-US" sz="2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653</Words>
  <Application>Microsoft Office PowerPoint</Application>
  <PresentationFormat>Custom</PresentationFormat>
  <Paragraphs>76</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Eudoxus Sans</vt:lpstr>
      <vt:lpstr>ff8</vt:lpstr>
      <vt:lpstr>ffb</vt:lpstr>
      <vt:lpstr>p22-mackinac-pro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Riya Agrawal</cp:lastModifiedBy>
  <cp:revision>15</cp:revision>
  <dcterms:created xsi:type="dcterms:W3CDTF">2023-12-03T10:04:20Z</dcterms:created>
  <dcterms:modified xsi:type="dcterms:W3CDTF">2023-12-03T17:09:50Z</dcterms:modified>
</cp:coreProperties>
</file>